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9" r:id="rId1"/>
  </p:sldMasterIdLst>
  <p:notesMasterIdLst>
    <p:notesMasterId r:id="rId21"/>
  </p:notesMasterIdLst>
  <p:sldIdLst>
    <p:sldId id="256" r:id="rId2"/>
    <p:sldId id="307" r:id="rId3"/>
    <p:sldId id="289" r:id="rId4"/>
    <p:sldId id="275" r:id="rId5"/>
    <p:sldId id="291" r:id="rId6"/>
    <p:sldId id="332" r:id="rId7"/>
    <p:sldId id="302" r:id="rId8"/>
    <p:sldId id="321" r:id="rId9"/>
    <p:sldId id="324" r:id="rId10"/>
    <p:sldId id="334" r:id="rId11"/>
    <p:sldId id="325" r:id="rId12"/>
    <p:sldId id="320" r:id="rId13"/>
    <p:sldId id="323" r:id="rId14"/>
    <p:sldId id="326" r:id="rId15"/>
    <p:sldId id="336" r:id="rId16"/>
    <p:sldId id="337" r:id="rId17"/>
    <p:sldId id="346" r:id="rId18"/>
    <p:sldId id="327" r:id="rId19"/>
    <p:sldId id="340"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000" autoAdjust="0"/>
  </p:normalViewPr>
  <p:slideViewPr>
    <p:cSldViewPr snapToGrid="0" snapToObjects="1">
      <p:cViewPr varScale="1">
        <p:scale>
          <a:sx n="69" d="100"/>
          <a:sy n="69" d="100"/>
        </p:scale>
        <p:origin x="-1672"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F9651D-3929-124F-95DC-F2E043A84285}" type="datetimeFigureOut">
              <a:rPr lang="en-US" smtClean="0"/>
              <a:t>4/17/13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1D57C9-BB82-6F42-B3A7-3DBCF0FDE32D}" type="slidenum">
              <a:rPr lang="en-US" smtClean="0"/>
              <a:t>‹#›</a:t>
            </a:fld>
            <a:endParaRPr lang="en-US"/>
          </a:p>
        </p:txBody>
      </p:sp>
    </p:spTree>
    <p:extLst>
      <p:ext uri="{BB962C8B-B14F-4D97-AF65-F5344CB8AC3E}">
        <p14:creationId xmlns:p14="http://schemas.microsoft.com/office/powerpoint/2010/main" val="31391263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Inquiry practices are important learning goals</a:t>
            </a:r>
            <a:r>
              <a:rPr lang="en-US" baseline="0" dirty="0" smtClean="0"/>
              <a:t> for environmentally literate citizens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Inquiry is a scientific practice because</a:t>
            </a:r>
            <a:r>
              <a:rPr lang="en-US" baseline="0" dirty="0" smtClean="0"/>
              <a:t> we</a:t>
            </a:r>
            <a:r>
              <a:rPr lang="en-US" dirty="0" smtClean="0"/>
              <a:t> want students to be able to DO</a:t>
            </a:r>
            <a:r>
              <a:rPr lang="en-US" baseline="0" dirty="0" smtClean="0"/>
              <a:t> something</a:t>
            </a:r>
            <a:r>
              <a:rPr lang="en-US" dirty="0" smtClean="0"/>
              <a:t>, and we talk about it in that way, as “a practice” not as a pedagogical method  </a:t>
            </a:r>
            <a:r>
              <a:rPr lang="en-US" b="1" dirty="0" smtClean="0"/>
              <a:t>(It includes students doing</a:t>
            </a:r>
            <a:r>
              <a:rPr lang="en-US" b="1" baseline="0" dirty="0" smtClean="0"/>
              <a:t> measurements, looking for patterns in data and making arguments from evidence.</a:t>
            </a:r>
          </a:p>
        </p:txBody>
      </p:sp>
      <p:sp>
        <p:nvSpPr>
          <p:cNvPr id="4" name="Slide Number Placeholder 3"/>
          <p:cNvSpPr>
            <a:spLocks noGrp="1"/>
          </p:cNvSpPr>
          <p:nvPr>
            <p:ph type="sldNum" sz="quarter" idx="10"/>
          </p:nvPr>
        </p:nvSpPr>
        <p:spPr/>
        <p:txBody>
          <a:bodyPr/>
          <a:lstStyle/>
          <a:p>
            <a:fld id="{7E1D57C9-BB82-6F42-B3A7-3DBCF0FDE32D}" type="slidenum">
              <a:rPr lang="en-US" smtClean="0"/>
              <a:t>2</a:t>
            </a:fld>
            <a:endParaRPr lang="en-US"/>
          </a:p>
        </p:txBody>
      </p:sp>
    </p:spTree>
    <p:extLst>
      <p:ext uri="{BB962C8B-B14F-4D97-AF65-F5344CB8AC3E}">
        <p14:creationId xmlns:p14="http://schemas.microsoft.com/office/powerpoint/2010/main" val="269357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student Jess agrees with Karen’s claim, but she is substituting Karen’s real question and claim “the plant gains most of its weight from materials that came from the air”</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with a question more related to cause and effect:</a:t>
            </a:r>
            <a:r>
              <a:rPr lang="en-US" sz="1200" kern="1200" baseline="0" dirty="0" smtClean="0">
                <a:solidFill>
                  <a:schemeClr val="tx1"/>
                </a:solidFill>
                <a:effectLst/>
                <a:latin typeface="+mn-lt"/>
                <a:ea typeface="+mn-ea"/>
                <a:cs typeface="+mn-cs"/>
              </a:rPr>
              <a:t> “What causes the plant to grow?” Jess’s claim and strategy for argumentation is more from her experience than from evidence: </a:t>
            </a:r>
            <a:r>
              <a:rPr lang="en-US" sz="1200" kern="1200" dirty="0" smtClean="0">
                <a:solidFill>
                  <a:schemeClr val="tx1"/>
                </a:solidFill>
                <a:effectLst/>
                <a:latin typeface="+mn-lt"/>
                <a:ea typeface="+mn-ea"/>
                <a:cs typeface="+mn-cs"/>
              </a:rPr>
              <a:t> “the plants need air to grow.” The only relevant evidence is anything that connects the cause to effect, including other things that might cause the plant to grow, including “air” and “the sun next to a window.”</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So, even as the interviewer prompts Jess to reason using evidence, Jess does not, because the mass data are not relevant to the story what</a:t>
            </a:r>
            <a:r>
              <a:rPr lang="en-US" sz="1200" kern="1200" baseline="0" dirty="0" smtClean="0">
                <a:solidFill>
                  <a:schemeClr val="tx1"/>
                </a:solidFill>
                <a:effectLst/>
                <a:latin typeface="+mn-lt"/>
                <a:ea typeface="+mn-ea"/>
                <a:cs typeface="+mn-cs"/>
              </a:rPr>
              <a:t> plants need to grow.</a:t>
            </a:r>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7E1D57C9-BB82-6F42-B3A7-3DBCF0FDE32D}" type="slidenum">
              <a:rPr lang="en-US" smtClean="0"/>
              <a:t>11</a:t>
            </a:fld>
            <a:endParaRPr lang="en-US"/>
          </a:p>
        </p:txBody>
      </p:sp>
    </p:spTree>
    <p:extLst>
      <p:ext uri="{BB962C8B-B14F-4D97-AF65-F5344CB8AC3E}">
        <p14:creationId xmlns:p14="http://schemas.microsoft.com/office/powerpoint/2010/main" val="3254621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Karen interview question tended to result in students giving “Naïve Inquiry” type responses. </a:t>
            </a:r>
            <a:endParaRPr lang="en-US" dirty="0"/>
          </a:p>
        </p:txBody>
      </p:sp>
      <p:sp>
        <p:nvSpPr>
          <p:cNvPr id="4" name="Slide Number Placeholder 3"/>
          <p:cNvSpPr>
            <a:spLocks noGrp="1"/>
          </p:cNvSpPr>
          <p:nvPr>
            <p:ph type="sldNum" sz="quarter" idx="10"/>
          </p:nvPr>
        </p:nvSpPr>
        <p:spPr/>
        <p:txBody>
          <a:bodyPr/>
          <a:lstStyle/>
          <a:p>
            <a:fld id="{7E1D57C9-BB82-6F42-B3A7-3DBCF0FDE32D}" type="slidenum">
              <a:rPr lang="en-US" smtClean="0"/>
              <a:t>12</a:t>
            </a:fld>
            <a:endParaRPr lang="en-US"/>
          </a:p>
        </p:txBody>
      </p:sp>
    </p:spTree>
    <p:extLst>
      <p:ext uri="{BB962C8B-B14F-4D97-AF65-F5344CB8AC3E}">
        <p14:creationId xmlns:p14="http://schemas.microsoft.com/office/powerpoint/2010/main" val="2237986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Mike explains, ‘Plants have roots to take up nutrients from the soil to grow.’ Mike adds some evidence to his argument and explains ‘A plant grown with no fertilizer weighed 50 g, and a plant grown with 3 g of fertilizer weighed 65 g.’”</a:t>
            </a:r>
            <a:r>
              <a:rPr lang="en-US" sz="1200" kern="1200" dirty="0" smtClean="0">
                <a:solidFill>
                  <a:schemeClr val="tx1"/>
                </a:solidFill>
                <a:effectLst/>
                <a:latin typeface="+mn-lt"/>
                <a:ea typeface="+mn-ea"/>
                <a:cs typeface="+mn-cs"/>
              </a:rPr>
              <a:t> </a:t>
            </a:r>
            <a:endParaRPr lang="en-US" dirty="0" smtClean="0"/>
          </a:p>
          <a:p>
            <a:pPr lvl="0"/>
            <a:r>
              <a:rPr lang="en-US" sz="1200" i="1" kern="1200" dirty="0" smtClean="0">
                <a:solidFill>
                  <a:schemeClr val="tx1"/>
                </a:solidFill>
                <a:effectLst/>
                <a:latin typeface="+mn-lt"/>
                <a:ea typeface="+mn-ea"/>
                <a:cs typeface="+mn-cs"/>
              </a:rPr>
              <a:t>“How does Mike’s argument support his idea that plant gains weight from materials that came from the soil?”</a:t>
            </a:r>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 “Are their some weaknesses in Mike’s argument? Explain what they are.”</a:t>
            </a:r>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What evidence would strengthen Mike’s argument?</a:t>
            </a:r>
          </a:p>
          <a:p>
            <a:pPr lvl="0"/>
            <a:endParaRPr lang="en-US" sz="1200" i="1" kern="1200" dirty="0" smtClean="0">
              <a:solidFill>
                <a:schemeClr val="tx1"/>
              </a:solidFill>
              <a:effectLst/>
              <a:latin typeface="+mn-lt"/>
              <a:ea typeface="+mn-ea"/>
              <a:cs typeface="+mn-cs"/>
            </a:endParaRPr>
          </a:p>
          <a:p>
            <a:pPr marL="0" marR="0" indent="0">
              <a:spcBef>
                <a:spcPts val="0"/>
              </a:spcBef>
              <a:spcAft>
                <a:spcPts val="200"/>
              </a:spcAft>
            </a:pPr>
            <a:r>
              <a:rPr lang="en-US" sz="1200" i="0" kern="1200" dirty="0" smtClean="0">
                <a:solidFill>
                  <a:schemeClr val="tx1"/>
                </a:solidFill>
                <a:effectLst/>
                <a:latin typeface="+mn-lt"/>
                <a:ea typeface="+mn-ea"/>
                <a:cs typeface="+mn-cs"/>
              </a:rPr>
              <a:t>Good</a:t>
            </a:r>
            <a:r>
              <a:rPr lang="en-US" sz="1200" i="0" kern="1200" baseline="0" dirty="0" smtClean="0">
                <a:solidFill>
                  <a:schemeClr val="tx1"/>
                </a:solidFill>
                <a:effectLst/>
                <a:latin typeface="+mn-lt"/>
                <a:ea typeface="+mn-ea"/>
                <a:cs typeface="+mn-cs"/>
              </a:rPr>
              <a:t> responses to this question notice that the difference in weight between these two plants cannot be explained by only 3 g of added fertilizer. Scientific Inquiry framing of the purpose of this experiment is that the </a:t>
            </a:r>
            <a:r>
              <a:rPr lang="en-US" sz="1200" i="0" kern="1200" baseline="0" dirty="0" smtClean="0">
                <a:solidFill>
                  <a:schemeClr val="tx1"/>
                </a:solidFill>
                <a:effectLst/>
                <a:latin typeface="Arial"/>
                <a:ea typeface="Batang"/>
                <a:cs typeface="Arial"/>
              </a:rPr>
              <a:t>c</a:t>
            </a:r>
            <a:r>
              <a:rPr lang="en-US" sz="1200" dirty="0" smtClean="0">
                <a:effectLst/>
                <a:latin typeface="Arial"/>
                <a:ea typeface="Batang"/>
                <a:cs typeface="Arial"/>
              </a:rPr>
              <a:t>laim involves tracing matter or energy.</a:t>
            </a:r>
            <a:r>
              <a:rPr lang="en-US" sz="1200" baseline="0" dirty="0" smtClean="0">
                <a:effectLst/>
                <a:latin typeface="Arial"/>
                <a:ea typeface="Batang"/>
                <a:cs typeface="Arial"/>
              </a:rPr>
              <a:t> </a:t>
            </a:r>
            <a:r>
              <a:rPr lang="en-US" sz="1200" dirty="0" smtClean="0">
                <a:effectLst/>
                <a:latin typeface="Arial"/>
                <a:ea typeface="Batang"/>
                <a:cs typeface="Arial"/>
              </a:rPr>
              <a:t>Evidence is evaluated by reasoning: using an atomic-molecular models and principle of conservation to constrain the argument.</a:t>
            </a:r>
          </a:p>
          <a:p>
            <a:pPr lvl="0"/>
            <a:endParaRPr lang="en-US" sz="120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E1D57C9-BB82-6F42-B3A7-3DBCF0FDE32D}" type="slidenum">
              <a:rPr lang="en-US" smtClean="0"/>
              <a:t>13</a:t>
            </a:fld>
            <a:endParaRPr lang="en-US"/>
          </a:p>
        </p:txBody>
      </p:sp>
    </p:spTree>
    <p:extLst>
      <p:ext uri="{BB962C8B-B14F-4D97-AF65-F5344CB8AC3E}">
        <p14:creationId xmlns:p14="http://schemas.microsoft.com/office/powerpoint/2010/main" val="19872144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Here the student, Mabel, substitutes the experiment’s real claim and question “the plant gains most of its weight from materials that came from nutrients in the soil,” with a different question that “what is the best approach to growing</a:t>
            </a:r>
            <a:r>
              <a:rPr lang="en-US" sz="1200" kern="1200" baseline="0" dirty="0" smtClean="0">
                <a:solidFill>
                  <a:schemeClr val="tx1"/>
                </a:solidFill>
                <a:effectLst/>
                <a:latin typeface="+mn-lt"/>
                <a:ea typeface="+mn-ea"/>
                <a:cs typeface="+mn-cs"/>
              </a:rPr>
              <a:t> plants?” and the result</a:t>
            </a:r>
            <a:r>
              <a:rPr lang="en-US" sz="1200" kern="1200" dirty="0" smtClean="0">
                <a:solidFill>
                  <a:schemeClr val="tx1"/>
                </a:solidFill>
                <a:effectLst/>
                <a:latin typeface="+mn-lt"/>
                <a:ea typeface="+mn-ea"/>
                <a:cs typeface="+mn-cs"/>
              </a:rPr>
              <a:t> is about “the plant was growing better with fertilizer.” Mabel</a:t>
            </a:r>
            <a:r>
              <a:rPr lang="en-US" sz="1200" kern="1200" baseline="0" dirty="0" smtClean="0">
                <a:solidFill>
                  <a:schemeClr val="tx1"/>
                </a:solidFill>
                <a:effectLst/>
                <a:latin typeface="+mn-lt"/>
                <a:ea typeface="+mn-ea"/>
                <a:cs typeface="+mn-cs"/>
              </a:rPr>
              <a:t> is </a:t>
            </a:r>
            <a:r>
              <a:rPr lang="en-US" sz="1200" b="1" kern="1200" baseline="0" dirty="0" smtClean="0">
                <a:solidFill>
                  <a:srgbClr val="990000"/>
                </a:solidFill>
                <a:effectLst/>
                <a:latin typeface="+mn-lt"/>
                <a:ea typeface="+mn-ea"/>
                <a:cs typeface="+mn-cs"/>
              </a:rPr>
              <a:t>p</a:t>
            </a:r>
            <a:r>
              <a:rPr lang="en-US" sz="1200" b="1" kern="1200" dirty="0" smtClean="0">
                <a:solidFill>
                  <a:srgbClr val="990000"/>
                </a:solidFill>
                <a:effectLst/>
                <a:latin typeface="+mn-lt"/>
                <a:ea typeface="+mn-ea"/>
                <a:cs typeface="+mn-cs"/>
              </a:rPr>
              <a:t>aying</a:t>
            </a:r>
            <a:r>
              <a:rPr lang="en-US" sz="1200" b="1" kern="1200" baseline="0" dirty="0" smtClean="0">
                <a:solidFill>
                  <a:srgbClr val="990000"/>
                </a:solidFill>
                <a:effectLst/>
                <a:latin typeface="+mn-lt"/>
                <a:ea typeface="+mn-ea"/>
                <a:cs typeface="+mn-cs"/>
              </a:rPr>
              <a:t> attention to the result somewhat– but only as a way to identify a winner… and </a:t>
            </a:r>
            <a:r>
              <a:rPr lang="en-US" sz="1200" kern="1200" dirty="0" smtClean="0">
                <a:solidFill>
                  <a:schemeClr val="tx1"/>
                </a:solidFill>
                <a:effectLst/>
                <a:latin typeface="+mn-lt"/>
                <a:ea typeface="+mn-ea"/>
                <a:cs typeface="+mn-cs"/>
              </a:rPr>
              <a:t>this a satisfying result without reasoning using the mass data in a critical way accounting</a:t>
            </a:r>
            <a:r>
              <a:rPr lang="en-US" sz="1200" kern="1200" baseline="0" dirty="0" smtClean="0">
                <a:solidFill>
                  <a:schemeClr val="tx1"/>
                </a:solidFill>
                <a:effectLst/>
                <a:latin typeface="+mn-lt"/>
                <a:ea typeface="+mn-ea"/>
                <a:cs typeface="+mn-cs"/>
              </a:rPr>
              <a:t> for matter using principles of conservation</a:t>
            </a:r>
            <a:r>
              <a:rPr lang="en-US" sz="1200" kern="1200" dirty="0" smtClean="0">
                <a:solidFill>
                  <a:schemeClr val="tx1"/>
                </a:solidFill>
                <a:effectLst/>
                <a:latin typeface="+mn-lt"/>
                <a:ea typeface="+mn-ea"/>
                <a:cs typeface="+mn-cs"/>
              </a:rPr>
              <a:t>. So Mable did not notice that the plant’s increase in mass was greater than the mass of the fertilizer added. </a:t>
            </a:r>
          </a:p>
        </p:txBody>
      </p:sp>
      <p:sp>
        <p:nvSpPr>
          <p:cNvPr id="4" name="Slide Number Placeholder 3"/>
          <p:cNvSpPr>
            <a:spLocks noGrp="1"/>
          </p:cNvSpPr>
          <p:nvPr>
            <p:ph type="sldNum" sz="quarter" idx="10"/>
          </p:nvPr>
        </p:nvSpPr>
        <p:spPr/>
        <p:txBody>
          <a:bodyPr/>
          <a:lstStyle/>
          <a:p>
            <a:fld id="{7E1D57C9-BB82-6F42-B3A7-3DBCF0FDE32D}" type="slidenum">
              <a:rPr lang="en-US" smtClean="0"/>
              <a:t>14</a:t>
            </a:fld>
            <a:endParaRPr lang="en-US"/>
          </a:p>
        </p:txBody>
      </p:sp>
    </p:spTree>
    <p:extLst>
      <p:ext uri="{BB962C8B-B14F-4D97-AF65-F5344CB8AC3E}">
        <p14:creationId xmlns:p14="http://schemas.microsoft.com/office/powerpoint/2010/main" val="1226565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Enginnering</a:t>
            </a:r>
            <a:r>
              <a:rPr lang="en-US" sz="1200" kern="1200" dirty="0" smtClean="0">
                <a:solidFill>
                  <a:schemeClr val="tx1"/>
                </a:solidFill>
                <a:effectLst/>
                <a:latin typeface="+mn-lt"/>
                <a:ea typeface="+mn-ea"/>
                <a:cs typeface="+mn-cs"/>
              </a:rPr>
              <a:t> is to manipulate or control variables to produce a desired outcome.</a:t>
            </a:r>
            <a:r>
              <a:rPr lang="en-US" dirty="0" smtClean="0">
                <a:effectLst/>
              </a:rPr>
              <a:t> </a:t>
            </a:r>
            <a:r>
              <a:rPr lang="en-US" sz="1200" kern="1200" dirty="0" smtClean="0">
                <a:solidFill>
                  <a:schemeClr val="tx1"/>
                </a:solidFill>
                <a:effectLst/>
                <a:latin typeface="+mn-lt"/>
                <a:ea typeface="+mn-ea"/>
                <a:cs typeface="+mn-cs"/>
              </a:rPr>
              <a:t>The Mike interview question tended to result in students giving “Naïve Engineering” </a:t>
            </a:r>
            <a:endParaRPr lang="en-US" dirty="0"/>
          </a:p>
        </p:txBody>
      </p:sp>
      <p:sp>
        <p:nvSpPr>
          <p:cNvPr id="4" name="Slide Number Placeholder 3"/>
          <p:cNvSpPr>
            <a:spLocks noGrp="1"/>
          </p:cNvSpPr>
          <p:nvPr>
            <p:ph type="sldNum" sz="quarter" idx="10"/>
          </p:nvPr>
        </p:nvSpPr>
        <p:spPr/>
        <p:txBody>
          <a:bodyPr/>
          <a:lstStyle/>
          <a:p>
            <a:fld id="{7E1D57C9-BB82-6F42-B3A7-3DBCF0FDE32D}" type="slidenum">
              <a:rPr lang="en-US" smtClean="0"/>
              <a:t>15</a:t>
            </a:fld>
            <a:endParaRPr lang="en-US"/>
          </a:p>
        </p:txBody>
      </p:sp>
    </p:spTree>
    <p:extLst>
      <p:ext uri="{BB962C8B-B14F-4D97-AF65-F5344CB8AC3E}">
        <p14:creationId xmlns:p14="http://schemas.microsoft.com/office/powerpoint/2010/main" val="2058882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Continuing the interview– students also does something else</a:t>
            </a:r>
            <a:r>
              <a:rPr lang="en-US" sz="1200" kern="1200" baseline="0" dirty="0" smtClean="0">
                <a:solidFill>
                  <a:schemeClr val="tx1"/>
                </a:solidFill>
                <a:effectLst/>
                <a:latin typeface="+mn-lt"/>
                <a:ea typeface="+mn-ea"/>
                <a:cs typeface="+mn-cs"/>
              </a:rPr>
              <a:t> that we thought was interesting in both Karen and Mike interviews. </a:t>
            </a:r>
            <a:r>
              <a:rPr lang="en-US" sz="1200" kern="1200" dirty="0" smtClean="0">
                <a:solidFill>
                  <a:schemeClr val="tx1"/>
                </a:solidFill>
                <a:effectLst/>
                <a:latin typeface="+mn-lt"/>
                <a:ea typeface="+mn-ea"/>
                <a:cs typeface="+mn-cs"/>
              </a:rPr>
              <a:t>Other</a:t>
            </a:r>
            <a:r>
              <a:rPr lang="en-US" sz="1200" kern="1200" baseline="0" dirty="0" smtClean="0">
                <a:solidFill>
                  <a:schemeClr val="tx1"/>
                </a:solidFill>
                <a:effectLst/>
                <a:latin typeface="+mn-lt"/>
                <a:ea typeface="+mn-ea"/>
                <a:cs typeface="+mn-cs"/>
              </a:rPr>
              <a:t> students offer criticism related </a:t>
            </a:r>
            <a:r>
              <a:rPr lang="en-US" sz="1200" kern="1200" dirty="0" smtClean="0">
                <a:solidFill>
                  <a:schemeClr val="tx1"/>
                </a:solidFill>
                <a:effectLst/>
                <a:latin typeface="+mn-lt"/>
                <a:ea typeface="+mn-ea"/>
                <a:cs typeface="+mn-cs"/>
              </a:rPr>
              <a:t>to experimental design and methods. For example, Mabel later points out errors</a:t>
            </a:r>
            <a:r>
              <a:rPr lang="en-US" sz="1200" kern="1200" baseline="0" dirty="0" smtClean="0">
                <a:solidFill>
                  <a:schemeClr val="tx1"/>
                </a:solidFill>
                <a:effectLst/>
                <a:latin typeface="+mn-lt"/>
                <a:ea typeface="+mn-ea"/>
                <a:cs typeface="+mn-cs"/>
              </a:rPr>
              <a:t> that the experimenter might make. Other students mention</a:t>
            </a:r>
            <a:r>
              <a:rPr lang="en-US" sz="1200" kern="1200" dirty="0" smtClean="0">
                <a:solidFill>
                  <a:schemeClr val="tx1"/>
                </a:solidFill>
                <a:effectLst/>
                <a:latin typeface="+mn-lt"/>
                <a:ea typeface="+mn-ea"/>
                <a:cs typeface="+mn-cs"/>
              </a:rPr>
              <a:t> factors that need to</a:t>
            </a:r>
            <a:r>
              <a:rPr lang="en-US" sz="1200" kern="1200" baseline="0" dirty="0" smtClean="0">
                <a:solidFill>
                  <a:schemeClr val="tx1"/>
                </a:solidFill>
                <a:effectLst/>
                <a:latin typeface="+mn-lt"/>
                <a:ea typeface="+mn-ea"/>
                <a:cs typeface="+mn-cs"/>
              </a:rPr>
              <a:t> be controlled for a fair test like water and sunlight</a:t>
            </a:r>
            <a:r>
              <a:rPr lang="en-US" sz="1200" kern="1200" dirty="0" smtClean="0">
                <a:solidFill>
                  <a:schemeClr val="tx1"/>
                </a:solidFill>
                <a:effectLst/>
                <a:latin typeface="+mn-lt"/>
                <a:ea typeface="+mn-ea"/>
                <a:cs typeface="+mn-cs"/>
              </a:rPr>
              <a:t>, and the number of replications. This is useful criticism, although, the students offered these criticisms without engaging in claims, evidence, reasoning. </a:t>
            </a:r>
            <a:r>
              <a:rPr lang="en-US" sz="1200" kern="1200" smtClean="0">
                <a:solidFill>
                  <a:schemeClr val="tx1"/>
                </a:solidFill>
                <a:effectLst/>
                <a:latin typeface="+mn-lt"/>
                <a:ea typeface="+mn-ea"/>
                <a:cs typeface="+mn-cs"/>
              </a:rPr>
              <a:t>CLICK</a:t>
            </a:r>
            <a:r>
              <a:rPr lang="en-US" sz="1200" kern="1200" baseline="0" smtClean="0">
                <a:solidFill>
                  <a:schemeClr val="tx1"/>
                </a:solidFill>
                <a:effectLst/>
                <a:latin typeface="+mn-lt"/>
                <a:ea typeface="+mn-ea"/>
                <a:cs typeface="+mn-cs"/>
              </a:rPr>
              <a:t> </a:t>
            </a:r>
            <a:r>
              <a:rPr lang="en-US" sz="1200" kern="1200" smtClean="0">
                <a:solidFill>
                  <a:schemeClr val="tx1"/>
                </a:solidFill>
                <a:effectLst/>
                <a:latin typeface="+mn-lt"/>
                <a:ea typeface="+mn-ea"/>
                <a:cs typeface="+mn-cs"/>
              </a:rPr>
              <a:t>Instead </a:t>
            </a:r>
            <a:r>
              <a:rPr lang="en-US" sz="1200" kern="1200" dirty="0" smtClean="0">
                <a:solidFill>
                  <a:schemeClr val="tx1"/>
                </a:solidFill>
                <a:effectLst/>
                <a:latin typeface="+mn-lt"/>
                <a:ea typeface="+mn-ea"/>
                <a:cs typeface="+mn-cs"/>
              </a:rPr>
              <a:t>of reasoning about the evidence, the student was asking: “how can I make the correct measurements to arrive at the right answer?” CLICK Authority</a:t>
            </a:r>
            <a:r>
              <a:rPr lang="en-US" sz="1200" kern="1200" baseline="0" dirty="0" smtClean="0">
                <a:solidFill>
                  <a:schemeClr val="tx1"/>
                </a:solidFill>
                <a:effectLst/>
                <a:latin typeface="+mn-lt"/>
                <a:ea typeface="+mn-ea"/>
                <a:cs typeface="+mn-cs"/>
              </a:rPr>
              <a:t> is set by teacher, textbooks.</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think that this way of reasoning about an experiment may be related to students experiences in classrooms where investigations are focused on procedure, rather than reasoning.</a:t>
            </a:r>
            <a:endParaRPr lang="en-US" dirty="0" smtClean="0"/>
          </a:p>
          <a:p>
            <a:endParaRPr lang="en-US" dirty="0"/>
          </a:p>
        </p:txBody>
      </p:sp>
      <p:sp>
        <p:nvSpPr>
          <p:cNvPr id="4" name="Slide Number Placeholder 3"/>
          <p:cNvSpPr>
            <a:spLocks noGrp="1"/>
          </p:cNvSpPr>
          <p:nvPr>
            <p:ph type="sldNum" sz="quarter" idx="10"/>
          </p:nvPr>
        </p:nvSpPr>
        <p:spPr/>
        <p:txBody>
          <a:bodyPr/>
          <a:lstStyle/>
          <a:p>
            <a:fld id="{7E1D57C9-BB82-6F42-B3A7-3DBCF0FDE32D}" type="slidenum">
              <a:rPr lang="en-US" smtClean="0"/>
              <a:t>16</a:t>
            </a:fld>
            <a:endParaRPr lang="en-US"/>
          </a:p>
        </p:txBody>
      </p:sp>
    </p:spTree>
    <p:extLst>
      <p:ext uri="{BB962C8B-B14F-4D97-AF65-F5344CB8AC3E}">
        <p14:creationId xmlns:p14="http://schemas.microsoft.com/office/powerpoint/2010/main" val="22766006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baseline="0" dirty="0" smtClean="0"/>
              <a:t>For example: Using principles of conservation to show that Mass changes = atoms moving</a:t>
            </a:r>
          </a:p>
          <a:p>
            <a:pPr marL="0" indent="0">
              <a:buNone/>
            </a:pPr>
            <a:r>
              <a:rPr lang="en-US" baseline="0" dirty="0" smtClean="0"/>
              <a:t>2) What is meaningful to students when doing inquiry investigations? Results in specific important ways to revise our curriculum to connect inquiry to student explanations</a:t>
            </a:r>
          </a:p>
        </p:txBody>
      </p:sp>
      <p:sp>
        <p:nvSpPr>
          <p:cNvPr id="4" name="Slide Number Placeholder 3"/>
          <p:cNvSpPr>
            <a:spLocks noGrp="1"/>
          </p:cNvSpPr>
          <p:nvPr>
            <p:ph type="sldNum" sz="quarter" idx="10"/>
          </p:nvPr>
        </p:nvSpPr>
        <p:spPr/>
        <p:txBody>
          <a:bodyPr/>
          <a:lstStyle/>
          <a:p>
            <a:fld id="{7E1D57C9-BB82-6F42-B3A7-3DBCF0FDE32D}" type="slidenum">
              <a:rPr lang="en-US" smtClean="0"/>
              <a:t>18</a:t>
            </a:fld>
            <a:endParaRPr lang="en-US"/>
          </a:p>
        </p:txBody>
      </p:sp>
    </p:spTree>
    <p:extLst>
      <p:ext uri="{BB962C8B-B14F-4D97-AF65-F5344CB8AC3E}">
        <p14:creationId xmlns:p14="http://schemas.microsoft.com/office/powerpoint/2010/main" val="252499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Inquiry</a:t>
            </a:r>
            <a:r>
              <a:rPr lang="en-US" sz="1200" kern="1200" baseline="0" dirty="0" smtClean="0">
                <a:solidFill>
                  <a:schemeClr val="tx1"/>
                </a:solidFill>
                <a:effectLst/>
                <a:latin typeface="+mn-lt"/>
                <a:ea typeface="+mn-ea"/>
                <a:cs typeface="+mn-cs"/>
              </a:rPr>
              <a:t> is what scientists do, it’s a c</a:t>
            </a:r>
            <a:r>
              <a:rPr lang="en-US" sz="1200" kern="1200" dirty="0" smtClean="0">
                <a:solidFill>
                  <a:schemeClr val="tx1"/>
                </a:solidFill>
                <a:effectLst/>
                <a:latin typeface="+mn-lt"/>
                <a:ea typeface="+mn-ea"/>
                <a:cs typeface="+mn-cs"/>
              </a:rPr>
              <a:t>omplex set</a:t>
            </a:r>
            <a:r>
              <a:rPr lang="en-US" sz="1200" kern="1200" baseline="0" dirty="0" smtClean="0">
                <a:solidFill>
                  <a:schemeClr val="tx1"/>
                </a:solidFill>
                <a:effectLst/>
                <a:latin typeface="+mn-lt"/>
                <a:ea typeface="+mn-ea"/>
                <a:cs typeface="+mn-cs"/>
              </a:rPr>
              <a:t> of practices… these are the particular practices that we focus on:</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O-&gt; P -&gt;M</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In comparison, an account is applying a theoretical model to explain or predict a phenomenon.</a:t>
            </a: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is what</a:t>
            </a:r>
            <a:r>
              <a:rPr lang="en-US" sz="1200" kern="1200" baseline="0" dirty="0" smtClean="0">
                <a:solidFill>
                  <a:schemeClr val="tx1"/>
                </a:solidFill>
                <a:effectLst/>
                <a:latin typeface="+mn-lt"/>
                <a:ea typeface="+mn-ea"/>
                <a:cs typeface="+mn-cs"/>
              </a:rPr>
              <a:t> we mean when we are talking about inquiry.</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E1D57C9-BB82-6F42-B3A7-3DBCF0FDE32D}" type="slidenum">
              <a:rPr lang="en-US" smtClean="0"/>
              <a:t>3</a:t>
            </a:fld>
            <a:endParaRPr lang="en-US"/>
          </a:p>
        </p:txBody>
      </p:sp>
    </p:spTree>
    <p:extLst>
      <p:ext uri="{BB962C8B-B14F-4D97-AF65-F5344CB8AC3E}">
        <p14:creationId xmlns:p14="http://schemas.microsoft.com/office/powerpoint/2010/main" val="40140871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Inquiry practices</a:t>
            </a:r>
            <a:r>
              <a:rPr lang="en-US" sz="1200" kern="1200" baseline="0" dirty="0" smtClean="0">
                <a:solidFill>
                  <a:schemeClr val="tx1"/>
                </a:solidFill>
                <a:effectLst/>
                <a:latin typeface="+mn-lt"/>
                <a:ea typeface="+mn-ea"/>
                <a:cs typeface="+mn-cs"/>
              </a:rPr>
              <a:t> involve simultaneous </a:t>
            </a:r>
            <a:r>
              <a:rPr lang="en-US" b="0" baseline="0" dirty="0" smtClean="0"/>
              <a:t>coordination of both knowledge and skills, </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so we are studying inquiry in a context of investigations about carbon transforming processes.</a:t>
            </a:r>
            <a:r>
              <a:rPr lang="en-US" sz="1200" b="0" kern="1200" baseline="0" dirty="0" smtClean="0">
                <a:solidFill>
                  <a:schemeClr val="tx1"/>
                </a:solidFill>
                <a:effectLst/>
                <a:latin typeface="+mn-lt"/>
                <a:ea typeface="+mn-ea"/>
                <a:cs typeface="+mn-cs"/>
              </a:rPr>
              <a:t> Which </a:t>
            </a:r>
            <a:r>
              <a:rPr lang="en-US" sz="1200" kern="1200" baseline="0" dirty="0" smtClean="0">
                <a:solidFill>
                  <a:schemeClr val="tx1"/>
                </a:solidFill>
                <a:effectLst/>
                <a:latin typeface="+mn-lt"/>
                <a:ea typeface="+mn-ea"/>
                <a:cs typeface="+mn-cs"/>
              </a:rPr>
              <a:t>p</a:t>
            </a:r>
            <a:r>
              <a:rPr lang="en-US" sz="1200" kern="1200" dirty="0" smtClean="0">
                <a:solidFill>
                  <a:schemeClr val="tx1"/>
                </a:solidFill>
                <a:effectLst/>
                <a:latin typeface="+mn-lt"/>
                <a:ea typeface="+mn-ea"/>
                <a:cs typeface="+mn-cs"/>
              </a:rPr>
              <a:t>arallels our learning progression framework for accounts (or student explanations).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Specifically, we are interested in how students interpret investigations where macroscopic measurements and observations provide evidence about atomic-molecular processes.</a:t>
            </a:r>
            <a:r>
              <a:rPr lang="en-US" dirty="0" smtClean="0">
                <a:effectLst/>
              </a:rPr>
              <a:t> </a:t>
            </a:r>
            <a:r>
              <a:rPr lang="en-US" b="0" baseline="0" dirty="0" smtClean="0">
                <a:effectLst/>
              </a:rPr>
              <a:t>Know from our research that students have a hard time understanding these investigations, and connecting macroscopic phenomenon to chemical processes. </a:t>
            </a:r>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smtClean="0">
                <a:effectLst/>
              </a:rPr>
              <a:t>For example:</a:t>
            </a:r>
            <a:r>
              <a:rPr lang="en-US" b="0" baseline="0" dirty="0" smtClean="0">
                <a:effectLst/>
              </a:rPr>
              <a:t> CR and mealworms…… interested developing a learning progression of changes from middle school to college level. Other  LPs not specific to a context.</a:t>
            </a:r>
          </a:p>
        </p:txBody>
      </p:sp>
      <p:sp>
        <p:nvSpPr>
          <p:cNvPr id="4" name="Slide Number Placeholder 3"/>
          <p:cNvSpPr>
            <a:spLocks noGrp="1"/>
          </p:cNvSpPr>
          <p:nvPr>
            <p:ph type="sldNum" sz="quarter" idx="10"/>
          </p:nvPr>
        </p:nvSpPr>
        <p:spPr/>
        <p:txBody>
          <a:bodyPr/>
          <a:lstStyle/>
          <a:p>
            <a:fld id="{7E1D57C9-BB82-6F42-B3A7-3DBCF0FDE32D}" type="slidenum">
              <a:rPr lang="en-US" smtClean="0"/>
              <a:t>4</a:t>
            </a:fld>
            <a:endParaRPr lang="en-US"/>
          </a:p>
        </p:txBody>
      </p:sp>
    </p:spTree>
    <p:extLst>
      <p:ext uri="{BB962C8B-B14F-4D97-AF65-F5344CB8AC3E}">
        <p14:creationId xmlns:p14="http://schemas.microsoft.com/office/powerpoint/2010/main" val="12435022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Scientific</a:t>
            </a:r>
            <a:r>
              <a:rPr lang="en-US" baseline="0" dirty="0" smtClean="0"/>
              <a:t> inquiry is a way of knowing about an uncertain world.</a:t>
            </a:r>
            <a:endParaRPr lang="en-US" dirty="0" smtClean="0"/>
          </a:p>
          <a:p>
            <a:endParaRPr lang="en-US" dirty="0"/>
          </a:p>
        </p:txBody>
      </p:sp>
      <p:sp>
        <p:nvSpPr>
          <p:cNvPr id="4" name="Slide Number Placeholder 3"/>
          <p:cNvSpPr>
            <a:spLocks noGrp="1"/>
          </p:cNvSpPr>
          <p:nvPr>
            <p:ph type="sldNum" sz="quarter" idx="10"/>
          </p:nvPr>
        </p:nvSpPr>
        <p:spPr/>
        <p:txBody>
          <a:bodyPr/>
          <a:lstStyle/>
          <a:p>
            <a:fld id="{7E1D57C9-BB82-6F42-B3A7-3DBCF0FDE32D}" type="slidenum">
              <a:rPr lang="en-US" smtClean="0"/>
              <a:t>5</a:t>
            </a:fld>
            <a:endParaRPr lang="en-US"/>
          </a:p>
        </p:txBody>
      </p:sp>
    </p:spTree>
    <p:extLst>
      <p:ext uri="{BB962C8B-B14F-4D97-AF65-F5344CB8AC3E}">
        <p14:creationId xmlns:p14="http://schemas.microsoft.com/office/powerpoint/2010/main" val="956171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90000"/>
              </a:lnSpc>
              <a:buNone/>
            </a:pPr>
            <a:r>
              <a:rPr lang="en-US" b="1" dirty="0" smtClean="0">
                <a:ea typeface="ＭＳ Ｐゴシック" pitchFamily="-105" charset="-128"/>
              </a:rPr>
              <a:t>For example: </a:t>
            </a:r>
          </a:p>
          <a:p>
            <a:pPr marL="0" indent="0">
              <a:lnSpc>
                <a:spcPct val="90000"/>
              </a:lnSpc>
              <a:buNone/>
            </a:pPr>
            <a:r>
              <a:rPr lang="en-US" b="1" dirty="0" smtClean="0">
                <a:ea typeface="ＭＳ Ｐゴシック" pitchFamily="-105" charset="-128"/>
              </a:rPr>
              <a:t>Measurement</a:t>
            </a:r>
            <a:r>
              <a:rPr lang="en-US" dirty="0" smtClean="0">
                <a:ea typeface="ＭＳ Ｐゴシック" pitchFamily="-105" charset="-128"/>
              </a:rPr>
              <a:t>– consider sources of </a:t>
            </a:r>
            <a:r>
              <a:rPr lang="en-US" dirty="0" smtClean="0"/>
              <a:t>experimenter and systematic error</a:t>
            </a:r>
            <a:r>
              <a:rPr lang="en-US" baseline="0" dirty="0" smtClean="0"/>
              <a:t> &amp;</a:t>
            </a:r>
            <a:r>
              <a:rPr lang="en-US" dirty="0" smtClean="0"/>
              <a:t> limitations of instruments</a:t>
            </a:r>
          </a:p>
          <a:p>
            <a:pPr marL="0" indent="0">
              <a:lnSpc>
                <a:spcPct val="90000"/>
              </a:lnSpc>
              <a:buNone/>
            </a:pPr>
            <a:r>
              <a:rPr lang="en-US" b="1" dirty="0" smtClean="0">
                <a:ea typeface="ＭＳ Ｐゴシック" pitchFamily="-105" charset="-128"/>
              </a:rPr>
              <a:t>Pattern finding</a:t>
            </a:r>
            <a:r>
              <a:rPr lang="en-US" dirty="0" smtClean="0">
                <a:ea typeface="ＭＳ Ｐゴシック" pitchFamily="-105" charset="-128"/>
              </a:rPr>
              <a:t>–</a:t>
            </a:r>
            <a:r>
              <a:rPr lang="en-US" dirty="0" smtClean="0"/>
              <a:t>accuracy and precision</a:t>
            </a:r>
            <a:endParaRPr lang="en-US" dirty="0" smtClean="0">
              <a:ea typeface="ＭＳ Ｐゴシック" pitchFamily="-105" charset="-128"/>
            </a:endParaRPr>
          </a:p>
          <a:p>
            <a:pPr marL="0" indent="0">
              <a:lnSpc>
                <a:spcPct val="90000"/>
              </a:lnSpc>
              <a:buNone/>
            </a:pPr>
            <a:r>
              <a:rPr lang="en-US" b="1" dirty="0" smtClean="0">
                <a:solidFill>
                  <a:srgbClr val="FF0000"/>
                </a:solidFill>
                <a:ea typeface="ＭＳ Ｐゴシック" pitchFamily="-105" charset="-128"/>
              </a:rPr>
              <a:t>Argumentation</a:t>
            </a:r>
            <a:r>
              <a:rPr lang="en-US" dirty="0" smtClean="0">
                <a:ea typeface="ＭＳ Ｐゴシック" pitchFamily="-105" charset="-128"/>
              </a:rPr>
              <a:t>– claims, evidence, reasoning</a:t>
            </a:r>
          </a:p>
          <a:p>
            <a:r>
              <a:rPr lang="en-US" dirty="0" smtClean="0"/>
              <a:t>Today</a:t>
            </a:r>
            <a:r>
              <a:rPr lang="en-US" baseline="0" dirty="0" smtClean="0"/>
              <a:t> I’ll primarily talk about Argumentation</a:t>
            </a:r>
            <a:endParaRPr lang="en-US" dirty="0" smtClean="0"/>
          </a:p>
        </p:txBody>
      </p:sp>
      <p:sp>
        <p:nvSpPr>
          <p:cNvPr id="4" name="Slide Number Placeholder 3"/>
          <p:cNvSpPr>
            <a:spLocks noGrp="1"/>
          </p:cNvSpPr>
          <p:nvPr>
            <p:ph type="sldNum" sz="quarter" idx="10"/>
          </p:nvPr>
        </p:nvSpPr>
        <p:spPr/>
        <p:txBody>
          <a:bodyPr/>
          <a:lstStyle/>
          <a:p>
            <a:fld id="{7E1D57C9-BB82-6F42-B3A7-3DBCF0FDE32D}" type="slidenum">
              <a:rPr lang="en-US" smtClean="0"/>
              <a:t>6</a:t>
            </a:fld>
            <a:endParaRPr lang="en-US"/>
          </a:p>
        </p:txBody>
      </p:sp>
    </p:spTree>
    <p:extLst>
      <p:ext uri="{BB962C8B-B14F-4D97-AF65-F5344CB8AC3E}">
        <p14:creationId xmlns:p14="http://schemas.microsoft.com/office/powerpoint/2010/main" val="956171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Data from 2 research populations.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a science content class about matter and energy that </a:t>
            </a:r>
            <a:r>
              <a:rPr lang="en-US" baseline="0" dirty="0" smtClean="0"/>
              <a:t>covers astronomy, geology, climate, biology</a:t>
            </a:r>
          </a:p>
          <a:p>
            <a:r>
              <a:rPr lang="en-US" baseline="0" dirty="0" smtClean="0"/>
              <a:t>Students have a non-science focus like history or language arts</a:t>
            </a:r>
          </a:p>
          <a:p>
            <a:r>
              <a:rPr lang="en-US" baseline="0" dirty="0" smtClean="0"/>
              <a:t>Written and interview data inform this work– I’ll talk about interview data</a:t>
            </a:r>
            <a:endParaRPr lang="en-US" dirty="0" smtClean="0"/>
          </a:p>
          <a:p>
            <a:endParaRPr lang="en-US" dirty="0"/>
          </a:p>
        </p:txBody>
      </p:sp>
      <p:sp>
        <p:nvSpPr>
          <p:cNvPr id="4" name="Slide Number Placeholder 3"/>
          <p:cNvSpPr>
            <a:spLocks noGrp="1"/>
          </p:cNvSpPr>
          <p:nvPr>
            <p:ph type="sldNum" sz="quarter" idx="10"/>
          </p:nvPr>
        </p:nvSpPr>
        <p:spPr/>
        <p:txBody>
          <a:bodyPr/>
          <a:lstStyle/>
          <a:p>
            <a:fld id="{748E31B4-4E4D-E548-9C95-073679854B1B}" type="slidenum">
              <a:rPr lang="en-US" smtClean="0"/>
              <a:t>7</a:t>
            </a:fld>
            <a:endParaRPr lang="en-US"/>
          </a:p>
        </p:txBody>
      </p:sp>
    </p:spTree>
    <p:extLst>
      <p:ext uri="{BB962C8B-B14F-4D97-AF65-F5344CB8AC3E}">
        <p14:creationId xmlns:p14="http://schemas.microsoft.com/office/powerpoint/2010/main" val="2282904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“We are interested in how people use evidence to support their ideas. We’re going to talk about two students who disagree with each other about how plants gain weight when they grow. One student Karen said: “The plant gains most of its weight from materials that came from the air.’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“Another student, Mike said: ‘The plant gains most of its weight from materials that came from nutrients in the soil.’ </a:t>
            </a:r>
            <a:endParaRPr lang="en-US" sz="1200" kern="1200" dirty="0" smtClean="0">
              <a:solidFill>
                <a:schemeClr val="tx1"/>
              </a:solidFill>
              <a:effectLst/>
              <a:latin typeface="+mn-lt"/>
              <a:ea typeface="+mn-ea"/>
              <a:cs typeface="+mn-cs"/>
            </a:endParaRPr>
          </a:p>
          <a:p>
            <a:r>
              <a:rPr lang="en-US" dirty="0" smtClean="0"/>
              <a:t>Student identifies</a:t>
            </a:r>
            <a:r>
              <a:rPr lang="en-US" baseline="0" dirty="0" smtClean="0"/>
              <a:t> the student they think is right and that</a:t>
            </a:r>
            <a:r>
              <a:rPr lang="fr-FR" baseline="0" dirty="0" smtClean="0"/>
              <a:t>’</a:t>
            </a:r>
            <a:r>
              <a:rPr lang="en-US" baseline="0" dirty="0" smtClean="0"/>
              <a:t>s where we start.</a:t>
            </a:r>
            <a:endParaRPr lang="en-US" dirty="0"/>
          </a:p>
        </p:txBody>
      </p:sp>
      <p:sp>
        <p:nvSpPr>
          <p:cNvPr id="4" name="Slide Number Placeholder 3"/>
          <p:cNvSpPr>
            <a:spLocks noGrp="1"/>
          </p:cNvSpPr>
          <p:nvPr>
            <p:ph type="sldNum" sz="quarter" idx="10"/>
          </p:nvPr>
        </p:nvSpPr>
        <p:spPr/>
        <p:txBody>
          <a:bodyPr/>
          <a:lstStyle/>
          <a:p>
            <a:fld id="{7E1D57C9-BB82-6F42-B3A7-3DBCF0FDE32D}" type="slidenum">
              <a:rPr lang="en-US" smtClean="0"/>
              <a:t>8</a:t>
            </a:fld>
            <a:endParaRPr lang="en-US"/>
          </a:p>
        </p:txBody>
      </p:sp>
    </p:spTree>
    <p:extLst>
      <p:ext uri="{BB962C8B-B14F-4D97-AF65-F5344CB8AC3E}">
        <p14:creationId xmlns:p14="http://schemas.microsoft.com/office/powerpoint/2010/main" val="1071427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Karen explains, ‘You can grow a big plant in a little pot without a lot of soil.’ Karen adds some evidence to her argument and explains ‘A seed weighing 1 g was planted in 80 g of soil. After two years the plant weighted 50 g and the soil weighed 78 g.’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“How does Karen’s argument support his idea that plants gain weight from materials that came from the air?”</a:t>
            </a:r>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 “Are their some weaknesses in Karen’s argument? Explain what they are.”</a:t>
            </a:r>
            <a:endParaRPr lang="en-US" sz="1200" kern="1200" dirty="0" smtClean="0">
              <a:solidFill>
                <a:schemeClr val="tx1"/>
              </a:solidFill>
              <a:effectLst/>
              <a:latin typeface="+mn-lt"/>
              <a:ea typeface="+mn-ea"/>
              <a:cs typeface="+mn-cs"/>
            </a:endParaRPr>
          </a:p>
          <a:p>
            <a:pPr lvl="0"/>
            <a:r>
              <a:rPr lang="en-US" sz="1200" i="1" kern="1200" dirty="0" smtClean="0">
                <a:solidFill>
                  <a:schemeClr val="tx1"/>
                </a:solidFill>
                <a:effectLst/>
                <a:latin typeface="+mn-lt"/>
                <a:ea typeface="+mn-ea"/>
                <a:cs typeface="+mn-cs"/>
              </a:rPr>
              <a:t>What evidence would strengthen Karen’s argument?</a:t>
            </a:r>
          </a:p>
          <a:p>
            <a:pPr lvl="0"/>
            <a:endParaRPr lang="en-US" sz="1200" dirty="0" smtClean="0">
              <a:effectLst/>
              <a:latin typeface="Arial"/>
              <a:ea typeface="Batang"/>
              <a:cs typeface="Arial"/>
            </a:endParaRPr>
          </a:p>
          <a:p>
            <a:pPr lvl="0"/>
            <a:r>
              <a:rPr lang="en-US" sz="1200" b="1" dirty="0" smtClean="0">
                <a:effectLst/>
                <a:latin typeface="Arial"/>
                <a:ea typeface="Batang"/>
                <a:cs typeface="Arial"/>
              </a:rPr>
              <a:t>So,</a:t>
            </a:r>
            <a:r>
              <a:rPr lang="en-US" sz="1200" b="1" baseline="0" dirty="0" smtClean="0">
                <a:effectLst/>
                <a:latin typeface="Arial"/>
                <a:ea typeface="Batang"/>
                <a:cs typeface="Arial"/>
              </a:rPr>
              <a:t> the soil did not lose as much weight at the plant gained. Mass must come from a source other than soil.</a:t>
            </a:r>
            <a:endParaRPr lang="en-US" sz="1200" b="1" dirty="0" smtClean="0">
              <a:effectLst/>
              <a:latin typeface="Arial"/>
              <a:ea typeface="Batang"/>
              <a:cs typeface="Arial"/>
            </a:endParaRPr>
          </a:p>
          <a:p>
            <a:pPr lvl="0"/>
            <a:endParaRPr lang="en-US"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E1D57C9-BB82-6F42-B3A7-3DBCF0FDE32D}" type="slidenum">
              <a:rPr lang="en-US" smtClean="0"/>
              <a:t>9</a:t>
            </a:fld>
            <a:endParaRPr lang="en-US"/>
          </a:p>
        </p:txBody>
      </p:sp>
    </p:spTree>
    <p:extLst>
      <p:ext uri="{BB962C8B-B14F-4D97-AF65-F5344CB8AC3E}">
        <p14:creationId xmlns:p14="http://schemas.microsoft.com/office/powerpoint/2010/main" val="19872144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We think different level responses we see to this question have to do with alternative ideas about what students think is the Purpose of the Investigation and therefore, then what are the Strategies for argumentation.</a:t>
            </a:r>
            <a:endParaRPr lang="en-US" dirty="0" smtClean="0"/>
          </a:p>
          <a:p>
            <a:r>
              <a:rPr lang="en-US" dirty="0" smtClean="0"/>
              <a:t>High</a:t>
            </a:r>
            <a:r>
              <a:rPr lang="en-US" baseline="0" dirty="0" smtClean="0"/>
              <a:t> level student response is what we are calling </a:t>
            </a:r>
            <a:r>
              <a:rPr lang="en-US" baseline="0" dirty="0" err="1" smtClean="0"/>
              <a:t>Sci</a:t>
            </a:r>
            <a:r>
              <a:rPr lang="en-US" baseline="0" dirty="0" smtClean="0"/>
              <a:t> Inquiry where students notice and manage uncertainty by asking “what conclusions are warranted by the data and by </a:t>
            </a:r>
            <a:r>
              <a:rPr lang="en-US" baseline="0" dirty="0" err="1" smtClean="0"/>
              <a:t>sci</a:t>
            </a:r>
            <a:r>
              <a:rPr lang="en-US" baseline="0" dirty="0" smtClean="0"/>
              <a:t> reasoning? In other words-- doing claims, evidence reasoning.</a:t>
            </a:r>
          </a:p>
          <a:p>
            <a:r>
              <a:rPr lang="en-US" dirty="0" smtClean="0"/>
              <a:t>Let’s talk about what most</a:t>
            </a:r>
            <a:r>
              <a:rPr lang="en-US" baseline="0" dirty="0" smtClean="0"/>
              <a:t> students do:</a:t>
            </a:r>
            <a:endParaRPr lang="en-US" dirty="0" smtClean="0"/>
          </a:p>
        </p:txBody>
      </p:sp>
      <p:sp>
        <p:nvSpPr>
          <p:cNvPr id="4" name="Slide Number Placeholder 3"/>
          <p:cNvSpPr>
            <a:spLocks noGrp="1"/>
          </p:cNvSpPr>
          <p:nvPr>
            <p:ph type="sldNum" sz="quarter" idx="10"/>
          </p:nvPr>
        </p:nvSpPr>
        <p:spPr/>
        <p:txBody>
          <a:bodyPr/>
          <a:lstStyle/>
          <a:p>
            <a:fld id="{7E1D57C9-BB82-6F42-B3A7-3DBCF0FDE32D}" type="slidenum">
              <a:rPr lang="en-US" smtClean="0"/>
              <a:t>10</a:t>
            </a:fld>
            <a:endParaRPr lang="en-US"/>
          </a:p>
        </p:txBody>
      </p:sp>
    </p:spTree>
    <p:extLst>
      <p:ext uri="{BB962C8B-B14F-4D97-AF65-F5344CB8AC3E}">
        <p14:creationId xmlns:p14="http://schemas.microsoft.com/office/powerpoint/2010/main" val="1159237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ACDB3CC-F982-40F9-8DD6-BCC9AFBF44BD}" type="datetime1">
              <a:rPr lang="en-US" smtClean="0"/>
              <a:pPr/>
              <a:t>4/17/13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306459" y="167347"/>
            <a:ext cx="630621" cy="359760"/>
          </a:xfrm>
          <a:prstGeom prst="rect">
            <a:avLst/>
          </a:prstGeom>
        </p:spPr>
        <p:txBody>
          <a:bodyPr/>
          <a:lstStyle/>
          <a:p>
            <a:fld id="{AC5B1FEA-406A-7749-A5C3-DDCB5F67A4CE}" type="slidenum">
              <a:rPr lang="en-US" smtClean="0"/>
              <a:pPr/>
              <a:t>‹#›</a:t>
            </a:fld>
            <a:endParaRPr lang="en-US" dirty="0"/>
          </a:p>
        </p:txBody>
      </p:sp>
      <p:sp>
        <p:nvSpPr>
          <p:cNvPr id="7" name="Rectangle 6"/>
          <p:cNvSpPr/>
          <p:nvPr/>
        </p:nvSpPr>
        <p:spPr>
          <a:xfrm>
            <a:off x="284163" y="700765"/>
            <a:ext cx="8576373" cy="2628504"/>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16"/>
          <p:cNvGrpSpPr/>
          <p:nvPr/>
        </p:nvGrpSpPr>
        <p:grpSpPr>
          <a:xfrm>
            <a:off x="284163" y="3214091"/>
            <a:ext cx="8578660" cy="245966"/>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421341" y="1269414"/>
            <a:ext cx="7808976" cy="1088136"/>
          </a:xfrm>
          <a:noFill/>
        </p:spPr>
        <p:txBody>
          <a:bodyPr vert="horz" lIns="91440" tIns="45720" rIns="91440" bIns="45720" rtlCol="0" anchor="b" anchorCtr="0">
            <a:normAutofit/>
          </a:bodyPr>
          <a:lstStyle>
            <a:lvl1pPr marL="0" algn="l" defTabSz="914400" rtl="0" eaLnBrk="1" latinLnBrk="0" hangingPunct="1">
              <a:lnSpc>
                <a:spcPts val="4600"/>
              </a:lnSpc>
              <a:spcBef>
                <a:spcPct val="0"/>
              </a:spcBef>
              <a:buNone/>
              <a:defRPr sz="4200" kern="1200">
                <a:solidFill>
                  <a:schemeClr val="bg1"/>
                </a:solidFill>
                <a:latin typeface="+mj-lt"/>
                <a:ea typeface="+mj-ea"/>
                <a:cs typeface="+mj-cs"/>
              </a:defRPr>
            </a:lvl1pPr>
          </a:lstStyle>
          <a:p>
            <a:r>
              <a:rPr lang="en-US" dirty="0" smtClean="0"/>
              <a:t>Click to edit Master title style</a:t>
            </a:r>
            <a:endParaRPr dirty="0"/>
          </a:p>
        </p:txBody>
      </p:sp>
      <p:sp>
        <p:nvSpPr>
          <p:cNvPr id="3" name="Subtitle 2"/>
          <p:cNvSpPr>
            <a:spLocks noGrp="1"/>
          </p:cNvSpPr>
          <p:nvPr>
            <p:ph type="subTitle" idx="1"/>
          </p:nvPr>
        </p:nvSpPr>
        <p:spPr>
          <a:xfrm>
            <a:off x="476205" y="2352836"/>
            <a:ext cx="7754112" cy="484632"/>
          </a:xfrm>
        </p:spPr>
        <p:txBody>
          <a:bodyPr vert="horz" lIns="91440" tIns="45720" rIns="91440" bIns="45720" rtlCol="0">
            <a:normAutofit/>
          </a:bodyPr>
          <a:lstStyle>
            <a:lvl1pPr marL="0" indent="0" algn="l" defTabSz="914400" rtl="0" eaLnBrk="1" latinLnBrk="0" hangingPunct="1">
              <a:lnSpc>
                <a:spcPct val="100000"/>
              </a:lnSpc>
              <a:spcBef>
                <a:spcPts val="0"/>
              </a:spcBef>
              <a:buClr>
                <a:schemeClr val="bg1">
                  <a:lumMod val="65000"/>
                </a:schemeClr>
              </a:buClr>
              <a:buSzPct val="90000"/>
              <a:buFont typeface="Wingdings" pitchFamily="2" charset="2"/>
              <a:buNone/>
              <a:defRPr sz="18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13" name="Rectangle 12"/>
          <p:cNvSpPr/>
          <p:nvPr/>
        </p:nvSpPr>
        <p:spPr>
          <a:xfrm>
            <a:off x="284163" y="6227064"/>
            <a:ext cx="8574087" cy="173736"/>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8941" y="1298762"/>
            <a:ext cx="4069080" cy="1162050"/>
          </a:xfrm>
          <a:noFill/>
        </p:spPr>
        <p:txBody>
          <a:bodyPr anchor="b">
            <a:noAutofit/>
          </a:bodyPr>
          <a:lstStyle>
            <a:lvl1pPr algn="ctr">
              <a:defRPr sz="3200" b="1">
                <a:solidFill>
                  <a:schemeClr val="accent2"/>
                </a:solidFill>
              </a:defRPr>
            </a:lvl1pPr>
          </a:lstStyle>
          <a:p>
            <a:r>
              <a:rPr lang="en-US" smtClean="0"/>
              <a:t>Click to edit Master title style</a:t>
            </a:r>
            <a:endParaRPr/>
          </a:p>
        </p:txBody>
      </p:sp>
      <p:sp>
        <p:nvSpPr>
          <p:cNvPr id="3" name="Content Placeholder 2"/>
          <p:cNvSpPr>
            <a:spLocks noGrp="1"/>
          </p:cNvSpPr>
          <p:nvPr>
            <p:ph idx="1"/>
          </p:nvPr>
        </p:nvSpPr>
        <p:spPr>
          <a:xfrm>
            <a:off x="4783567" y="914400"/>
            <a:ext cx="4069080"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268941" y="2456329"/>
            <a:ext cx="4069080" cy="318247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635494-9D96-9D49-A1E2-150C4504D603}" type="datetimeFigureOut">
              <a:rPr lang="en-US" smtClean="0"/>
              <a:t>4/17/13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306459" y="167347"/>
            <a:ext cx="630621" cy="359760"/>
          </a:xfrm>
          <a:prstGeom prst="rect">
            <a:avLst/>
          </a:prstGeom>
        </p:spPr>
        <p:txBody>
          <a:bodyPr/>
          <a:lstStyle/>
          <a:p>
            <a:fld id="{FA84A37A-AFC2-4A01-80A1-FC20F2C0D5BB}" type="slidenum">
              <a:rPr lang="en-US" smtClean="0"/>
              <a:pPr/>
              <a:t>‹#›</a:t>
            </a:fld>
            <a:endParaRPr lang="en-US"/>
          </a:p>
        </p:txBody>
      </p:sp>
      <p:grpSp>
        <p:nvGrpSpPr>
          <p:cNvPr id="8" name="Group 7"/>
          <p:cNvGrpSpPr/>
          <p:nvPr/>
        </p:nvGrpSpPr>
        <p:grpSpPr>
          <a:xfrm>
            <a:off x="284163" y="452718"/>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800600"/>
            <a:ext cx="8360242"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84163" y="457199"/>
            <a:ext cx="8577072" cy="4352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67338"/>
            <a:ext cx="8304213"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635494-9D96-9D49-A1E2-150C4504D603}" type="datetimeFigureOut">
              <a:rPr lang="en-US" smtClean="0"/>
              <a:t>4/17/13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306459" y="167347"/>
            <a:ext cx="630621" cy="359760"/>
          </a:xfrm>
          <a:prstGeom prst="rect">
            <a:avLst/>
          </a:prstGeom>
        </p:spPr>
        <p:txBody>
          <a:bodyPr/>
          <a:lstStyle/>
          <a:p>
            <a:fld id="{53604598-4D95-E045-9EFC-1BEB0AAF5D64}"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284163" y="4280647"/>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63071" y="4778189"/>
            <a:ext cx="8360242" cy="566738"/>
          </a:xfrm>
          <a:noFill/>
        </p:spPr>
        <p:txBody>
          <a:bodyPr anchor="b">
            <a:normAutofit/>
          </a:bodyPr>
          <a:lstStyle>
            <a:lvl1pPr algn="l">
              <a:defRPr sz="2800" b="0">
                <a:solidFill>
                  <a:schemeClr val="accent2"/>
                </a:solidFill>
              </a:defRPr>
            </a:lvl1pPr>
          </a:lstStyle>
          <a:p>
            <a:r>
              <a:rPr lang="en-US" smtClean="0"/>
              <a:t>Click to edit Master title style</a:t>
            </a:r>
            <a:endParaRPr/>
          </a:p>
        </p:txBody>
      </p:sp>
      <p:sp>
        <p:nvSpPr>
          <p:cNvPr id="3" name="Picture Placeholder 2"/>
          <p:cNvSpPr>
            <a:spLocks noGrp="1"/>
          </p:cNvSpPr>
          <p:nvPr>
            <p:ph type="pic" idx="1"/>
          </p:nvPr>
        </p:nvSpPr>
        <p:spPr>
          <a:xfrm>
            <a:off x="284163" y="457200"/>
            <a:ext cx="8577072" cy="382219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19099" y="5344927"/>
            <a:ext cx="8304213" cy="804862"/>
          </a:xfrm>
          <a:noFill/>
        </p:spPr>
        <p:txBody>
          <a:bodyPr/>
          <a:lstStyle>
            <a:lvl1pPr marL="0" indent="0">
              <a:spcBef>
                <a:spcPts val="0"/>
              </a:spcBef>
              <a:buNone/>
              <a:defRPr sz="14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635494-9D96-9D49-A1E2-150C4504D603}" type="datetimeFigureOut">
              <a:rPr lang="en-US" smtClean="0"/>
              <a:t>4/17/13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306459" y="167347"/>
            <a:ext cx="630621" cy="359760"/>
          </a:xfrm>
          <a:prstGeom prst="rect">
            <a:avLst/>
          </a:prstGeom>
        </p:spPr>
        <p:txBody>
          <a:bodyPr/>
          <a:lstStyle/>
          <a:p>
            <a:fld id="{53604598-4D95-E045-9EFC-1BEB0AAF5D64}"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7600" y="914400"/>
            <a:ext cx="5195047" cy="5211763"/>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8635494-9D96-9D49-A1E2-150C4504D603}" type="datetimeFigureOut">
              <a:rPr lang="en-US" smtClean="0"/>
              <a:t>4/17/13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306459" y="167347"/>
            <a:ext cx="630621" cy="359760"/>
          </a:xfrm>
          <a:prstGeom prst="rect">
            <a:avLst/>
          </a:prstGeom>
        </p:spPr>
        <p:txBody>
          <a:bodyPr/>
          <a:lstStyle/>
          <a:p>
            <a:fld id="{53604598-4D95-E045-9EFC-1BEB0AAF5D64}" type="slidenum">
              <a:rPr lang="en-US" smtClean="0"/>
              <a:t>‹#›</a:t>
            </a:fld>
            <a:endParaRPr lang="en-US"/>
          </a:p>
        </p:txBody>
      </p:sp>
      <p:sp>
        <p:nvSpPr>
          <p:cNvPr id="12" name="Rectangle 11"/>
          <p:cNvSpPr/>
          <p:nvPr/>
        </p:nvSpPr>
        <p:spPr>
          <a:xfrm>
            <a:off x="284163" y="4267200"/>
            <a:ext cx="2743200" cy="2120153"/>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Text Placeholder 3"/>
          <p:cNvSpPr>
            <a:spLocks noGrp="1"/>
          </p:cNvSpPr>
          <p:nvPr>
            <p:ph type="body" sz="half" idx="2"/>
          </p:nvPr>
        </p:nvSpPr>
        <p:spPr>
          <a:xfrm>
            <a:off x="419101" y="4953001"/>
            <a:ext cx="2472017" cy="1246094"/>
          </a:xfrm>
        </p:spPr>
        <p:txBody>
          <a:bodyPr>
            <a:normAutofit/>
          </a:bodyPr>
          <a:lstStyle>
            <a:lvl1pPr marL="0" indent="0" algn="l">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410764" y="4419600"/>
            <a:ext cx="2475395" cy="510988"/>
          </a:xfrm>
          <a:noFill/>
        </p:spPr>
        <p:txBody>
          <a:bodyPr anchor="b">
            <a:normAutofit/>
          </a:bodyPr>
          <a:lstStyle>
            <a:lvl1pPr algn="l">
              <a:defRPr sz="2000" b="1">
                <a:solidFill>
                  <a:schemeClr val="bg1"/>
                </a:solidFill>
              </a:defRPr>
            </a:lvl1pPr>
          </a:lstStyle>
          <a:p>
            <a:r>
              <a:rPr lang="en-US" smtClean="0"/>
              <a:t>Click to edit Master title style</a:t>
            </a:r>
            <a:endParaRPr/>
          </a:p>
        </p:txBody>
      </p:sp>
      <p:sp>
        <p:nvSpPr>
          <p:cNvPr id="14" name="Picture Placeholder 13"/>
          <p:cNvSpPr>
            <a:spLocks noGrp="1"/>
          </p:cNvSpPr>
          <p:nvPr>
            <p:ph type="pic" sz="quarter" idx="13"/>
          </p:nvPr>
        </p:nvSpPr>
        <p:spPr>
          <a:xfrm>
            <a:off x="284164" y="594360"/>
            <a:ext cx="2743200" cy="3675888"/>
          </a:xfrm>
        </p:spPr>
        <p:txBody>
          <a:bodyPr/>
          <a:lstStyle>
            <a:lvl1pPr>
              <a:buNone/>
              <a:defRPr/>
            </a:lvl1pPr>
          </a:lstStyle>
          <a:p>
            <a:r>
              <a:rPr lang="en-US" smtClean="0"/>
              <a:t>Drag picture to placeholder or click icon to add</a:t>
            </a:r>
            <a:endParaRPr/>
          </a:p>
        </p:txBody>
      </p:sp>
      <p:grpSp>
        <p:nvGrpSpPr>
          <p:cNvPr id="8" name="Group 14"/>
          <p:cNvGrpSpPr/>
          <p:nvPr/>
        </p:nvGrpSpPr>
        <p:grpSpPr>
          <a:xfrm>
            <a:off x="284163" y="461682"/>
            <a:ext cx="8576373" cy="137411"/>
            <a:chOff x="284163" y="1759424"/>
            <a:chExt cx="8576373" cy="137411"/>
          </a:xfrm>
        </p:grpSpPr>
        <p:sp>
          <p:nvSpPr>
            <p:cNvPr id="16" name="Rectangle 15"/>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Rectangle 16"/>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Rectangle 17"/>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3 Pictures with Caption">
    <p:spTree>
      <p:nvGrpSpPr>
        <p:cNvPr id="1" name=""/>
        <p:cNvGrpSpPr/>
        <p:nvPr/>
      </p:nvGrpSpPr>
      <p:grpSpPr>
        <a:xfrm>
          <a:off x="0" y="0"/>
          <a:ext cx="0" cy="0"/>
          <a:chOff x="0" y="0"/>
          <a:chExt cx="0" cy="0"/>
        </a:xfrm>
      </p:grpSpPr>
      <p:sp>
        <p:nvSpPr>
          <p:cNvPr id="8" name="Rectangle 7"/>
          <p:cNvSpPr/>
          <p:nvPr/>
        </p:nvSpPr>
        <p:spPr>
          <a:xfrm>
            <a:off x="3021013" y="4801575"/>
            <a:ext cx="583723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3031661" y="4800600"/>
            <a:ext cx="5691651" cy="566738"/>
          </a:xfrm>
          <a:noFill/>
        </p:spPr>
        <p:txBody>
          <a:bodyPr vert="horz" lIns="91440" tIns="45720" rIns="91440" bIns="45720" rtlCol="0" anchor="b" anchorCtr="0">
            <a:normAutofit/>
          </a:bodyPr>
          <a:lstStyle>
            <a:lvl1pPr algn="l" defTabSz="914400" rtl="0" eaLnBrk="1" latinLnBrk="0" hangingPunct="1">
              <a:spcBef>
                <a:spcPct val="0"/>
              </a:spcBef>
              <a:buNone/>
              <a:defRPr sz="28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3021014" y="457199"/>
            <a:ext cx="5833872" cy="4352544"/>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69805" y="5367338"/>
            <a:ext cx="5653507" cy="804862"/>
          </a:xfrm>
        </p:spPr>
        <p:txBody>
          <a:bodyPr/>
          <a:lstStyle>
            <a:lvl1pPr marL="0" indent="0">
              <a:spcBef>
                <a:spcPts val="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635494-9D96-9D49-A1E2-150C4504D603}" type="datetimeFigureOut">
              <a:rPr lang="en-US" smtClean="0"/>
              <a:t>4/17/13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306459" y="167347"/>
            <a:ext cx="630621" cy="359760"/>
          </a:xfrm>
          <a:prstGeom prst="rect">
            <a:avLst/>
          </a:prstGeom>
        </p:spPr>
        <p:txBody>
          <a:bodyPr/>
          <a:lstStyle/>
          <a:p>
            <a:fld id="{53604598-4D95-E045-9EFC-1BEB0AAF5D64}" type="slidenum">
              <a:rPr lang="en-US" smtClean="0"/>
              <a:t>‹#›</a:t>
            </a:fld>
            <a:endParaRPr lang="en-US"/>
          </a:p>
        </p:txBody>
      </p:sp>
      <p:sp>
        <p:nvSpPr>
          <p:cNvPr id="13" name="Picture Placeholder 2"/>
          <p:cNvSpPr>
            <a:spLocks noGrp="1"/>
          </p:cNvSpPr>
          <p:nvPr>
            <p:ph type="pic" idx="13"/>
          </p:nvPr>
        </p:nvSpPr>
        <p:spPr>
          <a:xfrm>
            <a:off x="284164" y="457200"/>
            <a:ext cx="2736850" cy="290779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4" name="Picture Placeholder 2"/>
          <p:cNvSpPr>
            <a:spLocks noGrp="1"/>
          </p:cNvSpPr>
          <p:nvPr>
            <p:ph type="pic" idx="14"/>
          </p:nvPr>
        </p:nvSpPr>
        <p:spPr>
          <a:xfrm>
            <a:off x="284164" y="3364992"/>
            <a:ext cx="2736850" cy="2898648"/>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284163" y="2133600"/>
            <a:ext cx="8574087" cy="40132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8635494-9D96-9D49-A1E2-150C4504D603}" type="datetimeFigureOut">
              <a:rPr lang="en-US" smtClean="0"/>
              <a:t>4/17/13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06459" y="167347"/>
            <a:ext cx="630621" cy="359760"/>
          </a:xfrm>
          <a:prstGeom prst="rect">
            <a:avLst/>
          </a:prstGeom>
        </p:spPr>
        <p:txBody>
          <a:bodyPr/>
          <a:lstStyle/>
          <a:p>
            <a:fld id="{53604598-4D95-E045-9EFC-1BEB0AAF5D64}"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5313882" y="2857535"/>
            <a:ext cx="5934615"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695124" y="473075"/>
            <a:ext cx="969264" cy="5921375"/>
          </a:xfrm>
        </p:spPr>
        <p:txBody>
          <a:bodyPr vert="eaVert"/>
          <a:lstStyle>
            <a:lvl1pPr algn="l">
              <a:defRPr sz="3400"/>
            </a:lvl1pPr>
          </a:lstStyle>
          <a:p>
            <a:r>
              <a:rPr lang="en-US" smtClean="0"/>
              <a:t>Click to edit Master title style</a:t>
            </a:r>
            <a:endParaRPr/>
          </a:p>
        </p:txBody>
      </p:sp>
      <p:sp>
        <p:nvSpPr>
          <p:cNvPr id="3" name="Vertical Text Placeholder 2"/>
          <p:cNvSpPr>
            <a:spLocks noGrp="1"/>
          </p:cNvSpPr>
          <p:nvPr>
            <p:ph type="body" orient="vert" idx="1"/>
          </p:nvPr>
        </p:nvSpPr>
        <p:spPr>
          <a:xfrm>
            <a:off x="284163" y="457200"/>
            <a:ext cx="6497637" cy="5937250"/>
          </a:xfrm>
        </p:spPr>
        <p:txBody>
          <a:bodyPr vert="eaVert"/>
          <a:lstStyle>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68635494-9D96-9D49-A1E2-150C4504D603}" type="datetimeFigureOut">
              <a:rPr lang="en-US" smtClean="0"/>
              <a:t>4/17/13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06459" y="167347"/>
            <a:ext cx="630621" cy="359760"/>
          </a:xfrm>
          <a:prstGeom prst="rect">
            <a:avLst/>
          </a:prstGeom>
        </p:spPr>
        <p:txBody>
          <a:bodyPr/>
          <a:lstStyle/>
          <a:p>
            <a:fld id="{53604598-4D95-E045-9EFC-1BEB0AAF5D64}" type="slidenum">
              <a:rPr lang="en-US" smtClean="0"/>
              <a:t>‹#›</a:t>
            </a:fld>
            <a:endParaRPr lang="en-US"/>
          </a:p>
        </p:txBody>
      </p:sp>
      <p:grpSp>
        <p:nvGrpSpPr>
          <p:cNvPr id="8" name="Group 7"/>
          <p:cNvGrpSpPr/>
          <p:nvPr/>
        </p:nvGrpSpPr>
        <p:grpSpPr>
          <a:xfrm rot="5400000">
            <a:off x="4658724" y="3355723"/>
            <a:ext cx="5934456"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7"/>
          <p:cNvGrpSpPr/>
          <p:nvPr/>
        </p:nvGrpSpPr>
        <p:grpSpPr>
          <a:xfrm>
            <a:off x="284163" y="1577847"/>
            <a:ext cx="8576373" cy="137411"/>
            <a:chOff x="284163" y="1577847"/>
            <a:chExt cx="8576373" cy="137411"/>
          </a:xfrm>
        </p:grpSpPr>
        <p:sp>
          <p:nvSpPr>
            <p:cNvPr id="9" name="Rectangle 8"/>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284163" y="323797"/>
            <a:ext cx="8574087" cy="1254049"/>
          </a:xfrm>
        </p:spPr>
        <p:txBody>
          <a:bodyPr/>
          <a:lstStyle/>
          <a:p>
            <a:r>
              <a:rPr lang="en-US" dirty="0" smtClean="0"/>
              <a:t>Click to edit Master title style</a:t>
            </a:r>
            <a:endParaRPr dirty="0"/>
          </a:p>
        </p:txBody>
      </p:sp>
      <p:sp>
        <p:nvSpPr>
          <p:cNvPr id="3" name="Content Placeholder 2"/>
          <p:cNvSpPr>
            <a:spLocks noGrp="1"/>
          </p:cNvSpPr>
          <p:nvPr>
            <p:ph idx="1"/>
          </p:nvPr>
        </p:nvSpPr>
        <p:spPr>
          <a:xfrm>
            <a:off x="554735" y="1824906"/>
            <a:ext cx="8303515" cy="4612125"/>
          </a:xfrm>
        </p:spPr>
        <p:txBody>
          <a:bodyPr>
            <a:normAutofit/>
          </a:bodyPr>
          <a:lstStyle>
            <a:lvl1pPr>
              <a:defRPr sz="3200"/>
            </a:lvl1pPr>
            <a:lvl2pPr>
              <a:defRPr sz="3200"/>
            </a:lvl2pPr>
            <a:lvl3pPr>
              <a:defRPr sz="3200"/>
            </a:lvl3pPr>
            <a:lvl4pPr>
              <a:defRPr sz="3200"/>
            </a:lvl4pPr>
            <a:lvl5pPr>
              <a:defRPr sz="3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10"/>
          </p:nvPr>
        </p:nvSpPr>
        <p:spPr/>
        <p:txBody>
          <a:bodyPr/>
          <a:lstStyle/>
          <a:p>
            <a:fld id="{68635494-9D96-9D49-A1E2-150C4504D603}" type="datetimeFigureOut">
              <a:rPr lang="en-US" smtClean="0"/>
              <a:t>4/17/13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06459" y="167347"/>
            <a:ext cx="630621" cy="359760"/>
          </a:xfrm>
          <a:prstGeom prst="rect">
            <a:avLst/>
          </a:prstGeom>
        </p:spPr>
        <p:txBody>
          <a:bodyPr/>
          <a:lstStyle/>
          <a:p>
            <a:fld id="{53604598-4D95-E045-9EFC-1BEB0AAF5D6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18" name="Rectangle 17"/>
          <p:cNvSpPr/>
          <p:nvPr/>
        </p:nvSpPr>
        <p:spPr>
          <a:xfrm>
            <a:off x="284163" y="444728"/>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sp>
        <p:nvSpPr>
          <p:cNvPr id="4" name="Date Placeholder 3"/>
          <p:cNvSpPr>
            <a:spLocks noGrp="1"/>
          </p:cNvSpPr>
          <p:nvPr>
            <p:ph type="dt" sz="half" idx="10"/>
          </p:nvPr>
        </p:nvSpPr>
        <p:spPr/>
        <p:txBody>
          <a:bodyPr/>
          <a:lstStyle/>
          <a:p>
            <a:fld id="{68635494-9D96-9D49-A1E2-150C4504D603}" type="datetimeFigureOut">
              <a:rPr lang="en-US" smtClean="0"/>
              <a:t>4/17/13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06459" y="167347"/>
            <a:ext cx="630621" cy="359760"/>
          </a:xfrm>
          <a:prstGeom prst="rect">
            <a:avLst/>
          </a:prstGeom>
        </p:spPr>
        <p:txBody>
          <a:bodyPr/>
          <a:lstStyle/>
          <a:p>
            <a:fld id="{53604598-4D95-E045-9EFC-1BEB0AAF5D64}" type="slidenum">
              <a:rPr lang="en-US" smtClean="0"/>
              <a:t>‹#›</a:t>
            </a:fld>
            <a:endParaRPr lang="en-US"/>
          </a:p>
        </p:txBody>
      </p:sp>
      <p:sp>
        <p:nvSpPr>
          <p:cNvPr id="8" name="Picture Placeholder 7"/>
          <p:cNvSpPr>
            <a:spLocks noGrp="1"/>
          </p:cNvSpPr>
          <p:nvPr>
            <p:ph type="pic" sz="quarter" idx="13"/>
          </p:nvPr>
        </p:nvSpPr>
        <p:spPr>
          <a:xfrm>
            <a:off x="284162" y="2017058"/>
            <a:ext cx="8574087" cy="4377391"/>
          </a:xfrm>
        </p:spPr>
        <p:txBody>
          <a:bodyPr/>
          <a:lstStyle>
            <a:lvl1pPr>
              <a:buNone/>
              <a:defRPr/>
            </a:lvl1pPr>
          </a:lstStyle>
          <a:p>
            <a:r>
              <a:rPr lang="en-US" smtClean="0"/>
              <a:t>Drag picture to placeholder or click icon to add</a:t>
            </a:r>
            <a:endParaRPr/>
          </a:p>
        </p:txBody>
      </p:sp>
      <p:sp>
        <p:nvSpPr>
          <p:cNvPr id="3" name="Subtitle 2"/>
          <p:cNvSpPr>
            <a:spLocks noGrp="1"/>
          </p:cNvSpPr>
          <p:nvPr>
            <p:ph type="subTitle" idx="1"/>
          </p:nvPr>
        </p:nvSpPr>
        <p:spPr>
          <a:xfrm>
            <a:off x="472420" y="1532965"/>
            <a:ext cx="7754284" cy="484094"/>
          </a:xfrm>
        </p:spPr>
        <p:txBody>
          <a:bodyPr>
            <a:normAutofit/>
          </a:bodyPr>
          <a:lstStyle>
            <a:lvl1pPr marL="0" indent="0" algn="l">
              <a:lnSpc>
                <a:spcPct val="100000"/>
              </a:lnSpc>
              <a:spcBef>
                <a:spcPts val="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grpSp>
        <p:nvGrpSpPr>
          <p:cNvPr id="7" name="Group 16"/>
          <p:cNvGrpSpPr/>
          <p:nvPr/>
        </p:nvGrpSpPr>
        <p:grpSpPr>
          <a:xfrm>
            <a:off x="284163" y="1906542"/>
            <a:ext cx="8576373" cy="137411"/>
            <a:chOff x="284163" y="1759424"/>
            <a:chExt cx="8576373" cy="137411"/>
          </a:xfrm>
        </p:grpSpPr>
        <p:sp>
          <p:nvSpPr>
            <p:cNvPr id="11" name="Rectangle 10"/>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9" name="TextBox 18"/>
          <p:cNvSpPr txBox="1"/>
          <p:nvPr/>
        </p:nvSpPr>
        <p:spPr>
          <a:xfrm>
            <a:off x="8230889" y="444728"/>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ctrTitle"/>
          </p:nvPr>
        </p:nvSpPr>
        <p:spPr>
          <a:xfrm>
            <a:off x="418633" y="444728"/>
            <a:ext cx="7810967" cy="1088237"/>
          </a:xfrm>
          <a:noFill/>
        </p:spPr>
        <p:txBody>
          <a:bodyPr bIns="45720" anchor="b" anchorCtr="0">
            <a:normAutofit/>
          </a:bodyPr>
          <a:lstStyle>
            <a:lvl1pPr algn="l">
              <a:lnSpc>
                <a:spcPts val="4600"/>
              </a:lnSpc>
              <a:defRPr/>
            </a:lvl1pPr>
          </a:lstStyle>
          <a:p>
            <a:r>
              <a:rPr lang="en-US" smtClean="0"/>
              <a:t>Click to edit Master 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9" name="Group 8"/>
          <p:cNvGrpSpPr/>
          <p:nvPr/>
        </p:nvGrpSpPr>
        <p:grpSpPr>
          <a:xfrm>
            <a:off x="284163" y="6263389"/>
            <a:ext cx="8576373" cy="137411"/>
            <a:chOff x="284163" y="1759424"/>
            <a:chExt cx="8576373" cy="137411"/>
          </a:xfrm>
        </p:grpSpPr>
        <p:sp>
          <p:nvSpPr>
            <p:cNvPr id="10" name="Rectangle 9"/>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3" name="TextBox 12"/>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29768" y="4814125"/>
            <a:ext cx="7772400" cy="1051560"/>
          </a:xfrm>
          <a:noFill/>
        </p:spPr>
        <p:txBody>
          <a:bodyPr vert="horz" lIns="91440" tIns="45720" rIns="91440" bIns="45720" rtlCol="0" anchor="b" anchorCtr="0">
            <a:normAutofit/>
          </a:bodyPr>
          <a:lstStyle>
            <a:lvl1pPr algn="l" defTabSz="914400" rtl="0" eaLnBrk="1" latinLnBrk="0" hangingPunct="1">
              <a:spcBef>
                <a:spcPct val="0"/>
              </a:spcBef>
              <a:buNone/>
              <a:defRPr sz="4200" b="0" i="0" kern="1200" cap="none" baseline="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475488" y="5861304"/>
            <a:ext cx="7735824" cy="402336"/>
          </a:xfrm>
        </p:spPr>
        <p:txBody>
          <a:bodyPr vert="horz" lIns="91440" tIns="45720" rIns="91440" bIns="45720" rtlCol="0" anchor="t" anchorCtr="0">
            <a:normAutofit/>
          </a:bodyPr>
          <a:lstStyle>
            <a:lvl1pPr marL="0" indent="0">
              <a:spcBef>
                <a:spcPts val="0"/>
              </a:spcBef>
              <a:buNone/>
              <a:defRPr sz="18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spcBef>
                <a:spcPts val="2000"/>
              </a:spcBef>
              <a:buClr>
                <a:schemeClr val="bg1">
                  <a:lumMod val="65000"/>
                </a:schemeClr>
              </a:buClr>
              <a:buSzPct val="90000"/>
              <a:buFont typeface="Wingdings" pitchFamily="2" charset="2"/>
              <a:buNone/>
            </a:pPr>
            <a:r>
              <a:rPr lang="en-US" smtClean="0"/>
              <a:t>Click to edit Master text styles</a:t>
            </a:r>
          </a:p>
        </p:txBody>
      </p:sp>
      <p:sp>
        <p:nvSpPr>
          <p:cNvPr id="4" name="Date Placeholder 3"/>
          <p:cNvSpPr>
            <a:spLocks noGrp="1"/>
          </p:cNvSpPr>
          <p:nvPr>
            <p:ph type="dt" sz="half" idx="10"/>
          </p:nvPr>
        </p:nvSpPr>
        <p:spPr/>
        <p:txBody>
          <a:bodyPr/>
          <a:lstStyle/>
          <a:p>
            <a:fld id="{64DDAE5B-B07C-441A-8026-C23A427A74DC}" type="datetime1">
              <a:rPr lang="en-US" smtClean="0"/>
              <a:pPr/>
              <a:t>4/17/13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06459" y="167347"/>
            <a:ext cx="630621" cy="359760"/>
          </a:xfrm>
          <a:prstGeom prst="rect">
            <a:avLst/>
          </a:prstGeom>
        </p:spPr>
        <p:txBody>
          <a:bodyPr/>
          <a:lstStyle/>
          <a:p>
            <a:fld id="{AC5B1FEA-406A-7749-A5C3-DDCB5F67A4C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13" name="Picture Placeholder 7"/>
          <p:cNvSpPr>
            <a:spLocks noGrp="1"/>
          </p:cNvSpPr>
          <p:nvPr>
            <p:ph type="pic" sz="quarter" idx="13"/>
          </p:nvPr>
        </p:nvSpPr>
        <p:spPr>
          <a:xfrm>
            <a:off x="284162" y="443754"/>
            <a:ext cx="8574087" cy="4370293"/>
          </a:xfrm>
        </p:spPr>
        <p:txBody>
          <a:bodyPr/>
          <a:lstStyle>
            <a:lvl1pPr>
              <a:buNone/>
              <a:defRPr/>
            </a:lvl1pPr>
          </a:lstStyle>
          <a:p>
            <a:r>
              <a:rPr lang="en-US" smtClean="0"/>
              <a:t>Drag picture to placeholder or click icon to add</a:t>
            </a:r>
            <a:endParaRPr/>
          </a:p>
        </p:txBody>
      </p:sp>
      <p:sp>
        <p:nvSpPr>
          <p:cNvPr id="4" name="Date Placeholder 3"/>
          <p:cNvSpPr>
            <a:spLocks noGrp="1"/>
          </p:cNvSpPr>
          <p:nvPr>
            <p:ph type="dt" sz="half" idx="10"/>
          </p:nvPr>
        </p:nvSpPr>
        <p:spPr/>
        <p:txBody>
          <a:bodyPr/>
          <a:lstStyle/>
          <a:p>
            <a:fld id="{68635494-9D96-9D49-A1E2-150C4504D603}" type="datetimeFigureOut">
              <a:rPr lang="en-US" smtClean="0"/>
              <a:t>4/17/13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306459" y="167347"/>
            <a:ext cx="630621" cy="359760"/>
          </a:xfrm>
          <a:prstGeom prst="rect">
            <a:avLst/>
          </a:prstGeom>
        </p:spPr>
        <p:txBody>
          <a:bodyPr/>
          <a:lstStyle/>
          <a:p>
            <a:fld id="{53604598-4D95-E045-9EFC-1BEB0AAF5D64}" type="slidenum">
              <a:rPr lang="en-US" smtClean="0"/>
              <a:t>‹#›</a:t>
            </a:fld>
            <a:endParaRPr lang="en-US"/>
          </a:p>
        </p:txBody>
      </p:sp>
      <p:sp>
        <p:nvSpPr>
          <p:cNvPr id="7" name="Rectangle 6"/>
          <p:cNvSpPr/>
          <p:nvPr/>
        </p:nvSpPr>
        <p:spPr>
          <a:xfrm>
            <a:off x="284163" y="4801575"/>
            <a:ext cx="8574087" cy="1468437"/>
          </a:xfrm>
          <a:prstGeom prst="rect">
            <a:avLst/>
          </a:prstGeom>
          <a:solidFill>
            <a:schemeClr val="tx1">
              <a:lumMod val="85000"/>
              <a:lumOff val="15000"/>
              <a:alpha val="85000"/>
            </a:schemeClr>
          </a:solidFill>
        </p:spPr>
        <p:txBody>
          <a:bodyPr vert="horz" lIns="91440" tIns="45720" rIns="182880" bIns="365760" rtlCol="0" anchor="b" anchorCtr="0">
            <a:normAutofit/>
          </a:bodyPr>
          <a:lstStyle/>
          <a:p>
            <a:pPr algn="l" defTabSz="914400" rtl="0" eaLnBrk="1" latinLnBrk="0" hangingPunct="1">
              <a:spcBef>
                <a:spcPct val="0"/>
              </a:spcBef>
              <a:buNone/>
            </a:pPr>
            <a:endParaRPr sz="4200" kern="1200">
              <a:solidFill>
                <a:schemeClr val="bg1"/>
              </a:solidFill>
              <a:latin typeface="+mj-lt"/>
              <a:ea typeface="+mj-ea"/>
              <a:cs typeface="+mj-cs"/>
            </a:endParaRPr>
          </a:p>
        </p:txBody>
      </p:sp>
      <p:grpSp>
        <p:nvGrpSpPr>
          <p:cNvPr id="8" name="Group 7"/>
          <p:cNvGrpSpPr/>
          <p:nvPr/>
        </p:nvGrpSpPr>
        <p:grpSpPr>
          <a:xfrm>
            <a:off x="284163" y="6263389"/>
            <a:ext cx="8576373" cy="137411"/>
            <a:chOff x="284163" y="1759424"/>
            <a:chExt cx="8576373" cy="137411"/>
          </a:xfrm>
        </p:grpSpPr>
        <p:sp>
          <p:nvSpPr>
            <p:cNvPr id="9" name="Rectangle 8"/>
            <p:cNvSpPr/>
            <p:nvPr/>
          </p:nvSpPr>
          <p:spPr>
            <a:xfrm>
              <a:off x="284163" y="1759424"/>
              <a:ext cx="2743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3026392" y="1759424"/>
              <a:ext cx="1600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6864" y="1759424"/>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2" name="TextBox 11"/>
          <p:cNvSpPr txBox="1"/>
          <p:nvPr/>
        </p:nvSpPr>
        <p:spPr>
          <a:xfrm>
            <a:off x="8230889" y="4801575"/>
            <a:ext cx="587020" cy="646331"/>
          </a:xfrm>
          <a:prstGeom prst="rect">
            <a:avLst/>
          </a:prstGeom>
          <a:noFill/>
        </p:spPr>
        <p:txBody>
          <a:bodyPr wrap="none" rtlCol="0">
            <a:spAutoFit/>
          </a:bodyPr>
          <a:lstStyle/>
          <a:p>
            <a:r>
              <a:rPr sz="3600">
                <a:solidFill>
                  <a:schemeClr val="bg1"/>
                </a:solidFill>
                <a:sym typeface="Wingdings"/>
              </a:rPr>
              <a:t></a:t>
            </a:r>
            <a:endParaRPr sz="3600">
              <a:solidFill>
                <a:schemeClr val="bg1"/>
              </a:solidFill>
            </a:endParaRPr>
          </a:p>
        </p:txBody>
      </p:sp>
      <p:sp>
        <p:nvSpPr>
          <p:cNvPr id="2" name="Title 1"/>
          <p:cNvSpPr>
            <a:spLocks noGrp="1"/>
          </p:cNvSpPr>
          <p:nvPr>
            <p:ph type="title"/>
          </p:nvPr>
        </p:nvSpPr>
        <p:spPr>
          <a:xfrm>
            <a:off x="430306" y="4814047"/>
            <a:ext cx="7772400" cy="1048871"/>
          </a:xfrm>
          <a:noFill/>
        </p:spPr>
        <p:txBody>
          <a:bodyPr anchor="b" anchorCtr="0">
            <a:normAutofit/>
          </a:bodyPr>
          <a:lstStyle>
            <a:lvl1pPr algn="l">
              <a:defRPr sz="4200" b="0" i="0" cap="none" baseline="0"/>
            </a:lvl1pPr>
          </a:lstStyle>
          <a:p>
            <a:r>
              <a:rPr lang="en-US" smtClean="0"/>
              <a:t>Click to edit Master title style</a:t>
            </a:r>
            <a:endParaRPr/>
          </a:p>
        </p:txBody>
      </p:sp>
      <p:sp>
        <p:nvSpPr>
          <p:cNvPr id="3" name="Text Placeholder 2"/>
          <p:cNvSpPr>
            <a:spLocks noGrp="1"/>
          </p:cNvSpPr>
          <p:nvPr>
            <p:ph type="body" idx="1"/>
          </p:nvPr>
        </p:nvSpPr>
        <p:spPr>
          <a:xfrm>
            <a:off x="470647" y="5862918"/>
            <a:ext cx="7732059" cy="403412"/>
          </a:xfrm>
        </p:spPr>
        <p:txBody>
          <a:bodyPr anchor="t" anchorCtr="0">
            <a:normAutofit/>
          </a:bodyPr>
          <a:lstStyle>
            <a:lvl1pPr marL="0" indent="0">
              <a:spcBef>
                <a:spcPts val="0"/>
              </a:spcBef>
              <a:buNone/>
              <a:defRPr sz="1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8"/>
          <p:cNvGrpSpPr/>
          <p:nvPr/>
        </p:nvGrpSpPr>
        <p:grpSpPr>
          <a:xfrm>
            <a:off x="284163" y="1577847"/>
            <a:ext cx="8576373" cy="137411"/>
            <a:chOff x="284163" y="1577847"/>
            <a:chExt cx="8576373" cy="137411"/>
          </a:xfrm>
        </p:grpSpPr>
        <p:sp>
          <p:nvSpPr>
            <p:cNvPr id="10" name="Rectangle 9"/>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03412"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78188" y="2151063"/>
            <a:ext cx="3931920" cy="39751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8635494-9D96-9D49-A1E2-150C4504D603}" type="datetimeFigureOut">
              <a:rPr lang="en-US" smtClean="0"/>
              <a:t>4/17/13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306459" y="167347"/>
            <a:ext cx="630621" cy="359760"/>
          </a:xfrm>
          <a:prstGeom prst="rect">
            <a:avLst/>
          </a:prstGeom>
        </p:spPr>
        <p:txBody>
          <a:bodyPr/>
          <a:lstStyle/>
          <a:p>
            <a:fld id="{53604598-4D95-E045-9EFC-1BEB0AAF5D6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a:off x="284163" y="1577847"/>
            <a:ext cx="8576373" cy="137411"/>
            <a:chOff x="284163" y="1577847"/>
            <a:chExt cx="8576373" cy="137411"/>
          </a:xfrm>
        </p:grpSpPr>
        <p:sp>
          <p:nvSpPr>
            <p:cNvPr id="12" name="Rectangle 11"/>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Rectangle 13"/>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03412" y="1735138"/>
            <a:ext cx="3931920" cy="833250"/>
          </a:xfrm>
        </p:spPr>
        <p:txBody>
          <a:bodyPr anchor="b">
            <a:noAutofit/>
          </a:bodyPr>
          <a:lstStyle>
            <a:lvl1pPr marL="0" indent="0" algn="ctr">
              <a:lnSpc>
                <a:spcPct val="100000"/>
              </a:lnSpc>
              <a:spcBef>
                <a:spcPts val="600"/>
              </a:spcBef>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3412"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9495" y="1735138"/>
            <a:ext cx="3931920" cy="833250"/>
          </a:xfrm>
        </p:spPr>
        <p:txBody>
          <a:bodyPr anchor="b">
            <a:noAutofit/>
          </a:bodyPr>
          <a:lstStyle>
            <a:lvl1pPr marL="0" indent="0" algn="ctr">
              <a:lnSpc>
                <a:spcPct val="100000"/>
              </a:lnSpc>
              <a:spcBef>
                <a:spcPts val="600"/>
              </a:spcBef>
              <a:buNone/>
              <a:defRPr sz="26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9495" y="2590800"/>
            <a:ext cx="3931920" cy="3535362"/>
          </a:xfrm>
        </p:spPr>
        <p:txBody>
          <a:bodyPr>
            <a:normAutofit/>
          </a:bodyPr>
          <a:lstStyle>
            <a:lvl1pPr>
              <a:defRPr sz="22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68635494-9D96-9D49-A1E2-150C4504D603}" type="datetimeFigureOut">
              <a:rPr lang="en-US" smtClean="0"/>
              <a:t>4/17/13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306459" y="167347"/>
            <a:ext cx="630621" cy="359760"/>
          </a:xfrm>
          <a:prstGeom prst="rect">
            <a:avLst/>
          </a:prstGeom>
        </p:spPr>
        <p:txBody>
          <a:bodyPr/>
          <a:lstStyle/>
          <a:p>
            <a:fld id="{53604598-4D95-E045-9EFC-1BEB0AAF5D6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284163" y="455773"/>
            <a:ext cx="8574087" cy="1133949"/>
          </a:xfrm>
          <a:prstGeom prst="rect">
            <a:avLst/>
          </a:prstGeom>
          <a:solidFill>
            <a:schemeClr val="tx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6"/>
          <p:cNvGrpSpPr/>
          <p:nvPr/>
        </p:nvGrpSpPr>
        <p:grpSpPr>
          <a:xfrm>
            <a:off x="284163" y="1577847"/>
            <a:ext cx="8576373" cy="137411"/>
            <a:chOff x="284163" y="1577847"/>
            <a:chExt cx="8576373" cy="137411"/>
          </a:xfrm>
        </p:grpSpPr>
        <p:sp>
          <p:nvSpPr>
            <p:cNvPr id="8" name="Rectangle 7"/>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68635494-9D96-9D49-A1E2-150C4504D603}" type="datetimeFigureOut">
              <a:rPr lang="en-US" smtClean="0"/>
              <a:t>4/17/13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306459" y="167347"/>
            <a:ext cx="630621" cy="359760"/>
          </a:xfrm>
          <a:prstGeom prst="rect">
            <a:avLst/>
          </a:prstGeom>
        </p:spPr>
        <p:txBody>
          <a:bodyPr/>
          <a:lstStyle/>
          <a:p>
            <a:fld id="{53604598-4D95-E045-9EFC-1BEB0AAF5D6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635494-9D96-9D49-A1E2-150C4504D603}" type="datetimeFigureOut">
              <a:rPr lang="en-US" smtClean="0"/>
              <a:t>4/17/13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306459" y="167347"/>
            <a:ext cx="630621" cy="359760"/>
          </a:xfrm>
          <a:prstGeom prst="rect">
            <a:avLst/>
          </a:prstGeom>
        </p:spPr>
        <p:txBody>
          <a:bodyPr/>
          <a:lstStyle/>
          <a:p>
            <a:fld id="{53604598-4D95-E045-9EFC-1BEB0AAF5D64}" type="slidenum">
              <a:rPr lang="en-US" smtClean="0"/>
              <a:t>‹#›</a:t>
            </a:fld>
            <a:endParaRPr lang="en-US"/>
          </a:p>
        </p:txBody>
      </p:sp>
      <p:grpSp>
        <p:nvGrpSpPr>
          <p:cNvPr id="5" name="Group 4"/>
          <p:cNvGrpSpPr/>
          <p:nvPr/>
        </p:nvGrpSpPr>
        <p:grpSpPr>
          <a:xfrm>
            <a:off x="284163" y="452718"/>
            <a:ext cx="8576373" cy="137411"/>
            <a:chOff x="284163" y="1577847"/>
            <a:chExt cx="8576373" cy="137411"/>
          </a:xfrm>
        </p:grpSpPr>
        <p:sp>
          <p:nvSpPr>
            <p:cNvPr id="6" name="Rectangle 5"/>
            <p:cNvSpPr/>
            <p:nvPr/>
          </p:nvSpPr>
          <p:spPr>
            <a:xfrm>
              <a:off x="284163" y="1577847"/>
              <a:ext cx="1600200" cy="1374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7" name="Rectangle 6"/>
            <p:cNvSpPr/>
            <p:nvPr/>
          </p:nvSpPr>
          <p:spPr>
            <a:xfrm>
              <a:off x="1885174" y="1577847"/>
              <a:ext cx="2743200" cy="1374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4626864" y="1577847"/>
              <a:ext cx="4233672" cy="1374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54735" y="1416128"/>
            <a:ext cx="8303515" cy="502090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794936" y="6437032"/>
            <a:ext cx="2133600" cy="365125"/>
          </a:xfrm>
          <a:prstGeom prst="rect">
            <a:avLst/>
          </a:prstGeom>
        </p:spPr>
        <p:txBody>
          <a:bodyPr vert="horz" lIns="91440" tIns="45720" rIns="91440" bIns="45720" rtlCol="0" anchor="ctr"/>
          <a:lstStyle>
            <a:lvl1pPr algn="r">
              <a:defRPr sz="1100" b="1">
                <a:solidFill>
                  <a:schemeClr val="bg1">
                    <a:lumMod val="65000"/>
                  </a:schemeClr>
                </a:solidFill>
              </a:defRPr>
            </a:lvl1pPr>
          </a:lstStyle>
          <a:p>
            <a:fld id="{68635494-9D96-9D49-A1E2-150C4504D603}" type="datetimeFigureOut">
              <a:rPr lang="en-US" smtClean="0"/>
              <a:t>4/17/13</a:t>
            </a:fld>
            <a:endParaRPr lang="en-US"/>
          </a:p>
        </p:txBody>
      </p:sp>
      <p:sp>
        <p:nvSpPr>
          <p:cNvPr id="5" name="Footer Placeholder 4"/>
          <p:cNvSpPr>
            <a:spLocks noGrp="1"/>
          </p:cNvSpPr>
          <p:nvPr>
            <p:ph type="ftr" sz="quarter" idx="3"/>
          </p:nvPr>
        </p:nvSpPr>
        <p:spPr>
          <a:xfrm>
            <a:off x="199698" y="6437032"/>
            <a:ext cx="6124902" cy="365125"/>
          </a:xfrm>
          <a:prstGeom prst="rect">
            <a:avLst/>
          </a:prstGeom>
        </p:spPr>
        <p:txBody>
          <a:bodyPr vert="horz" lIns="91440" tIns="45720" rIns="91440" bIns="45720" rtlCol="0" anchor="ctr"/>
          <a:lstStyle>
            <a:lvl1pPr algn="l">
              <a:defRPr sz="1100" b="1">
                <a:solidFill>
                  <a:schemeClr val="bg1">
                    <a:lumMod val="65000"/>
                  </a:schemeClr>
                </a:solidFill>
              </a:defRPr>
            </a:lvl1pPr>
          </a:lstStyle>
          <a:p>
            <a:endParaRPr lang="en-US"/>
          </a:p>
        </p:txBody>
      </p:sp>
      <p:sp>
        <p:nvSpPr>
          <p:cNvPr id="2" name="Title Placeholder 1"/>
          <p:cNvSpPr>
            <a:spLocks noGrp="1"/>
          </p:cNvSpPr>
          <p:nvPr>
            <p:ph type="title"/>
          </p:nvPr>
        </p:nvSpPr>
        <p:spPr>
          <a:xfrm>
            <a:off x="284163" y="323798"/>
            <a:ext cx="8574087" cy="967840"/>
          </a:xfrm>
          <a:prstGeom prst="rect">
            <a:avLst/>
          </a:prstGeom>
          <a:solidFill>
            <a:schemeClr val="tx1">
              <a:lumMod val="85000"/>
              <a:lumOff val="15000"/>
              <a:alpha val="70000"/>
            </a:schemeClr>
          </a:solidFill>
        </p:spPr>
        <p:txBody>
          <a:bodyPr vert="horz" lIns="91440" tIns="45720" rIns="91440" bIns="45720" rtlCol="0" anchor="ctr">
            <a:normAutofit/>
          </a:bodyPr>
          <a:lstStyle/>
          <a:p>
            <a:r>
              <a:rPr lang="en-US" dirty="0" smtClean="0"/>
              <a:t>Click to edit Master title style</a:t>
            </a:r>
            <a:endParaRPr dirty="0"/>
          </a:p>
        </p:txBody>
      </p:sp>
    </p:spTree>
  </p:cSld>
  <p:clrMap bg1="lt1" tx1="dk1" bg2="lt2" tx2="dk2" accent1="accent1" accent2="accent2" accent3="accent3" accent4="accent4" accent5="accent5" accent6="accent6" hlink="hlink" folHlink="folHlink"/>
  <p:sldLayoutIdLst>
    <p:sldLayoutId id="2147484090" r:id="rId1"/>
    <p:sldLayoutId id="2147484091" r:id="rId2"/>
    <p:sldLayoutId id="2147484092" r:id="rId3"/>
    <p:sldLayoutId id="2147484093" r:id="rId4"/>
    <p:sldLayoutId id="2147484094" r:id="rId5"/>
    <p:sldLayoutId id="2147484095" r:id="rId6"/>
    <p:sldLayoutId id="2147484096" r:id="rId7"/>
    <p:sldLayoutId id="2147484097" r:id="rId8"/>
    <p:sldLayoutId id="2147484098" r:id="rId9"/>
    <p:sldLayoutId id="2147484099" r:id="rId10"/>
    <p:sldLayoutId id="2147484100" r:id="rId11"/>
    <p:sldLayoutId id="2147484101" r:id="rId12"/>
    <p:sldLayoutId id="2147484102" r:id="rId13"/>
    <p:sldLayoutId id="2147484103" r:id="rId14"/>
    <p:sldLayoutId id="2147484104" r:id="rId15"/>
    <p:sldLayoutId id="2147484105" r:id="rId16"/>
  </p:sldLayoutIdLst>
  <p:txStyles>
    <p:titleStyle>
      <a:lvl1pPr algn="ctr" defTabSz="914400" rtl="0" eaLnBrk="1" latinLnBrk="0" hangingPunct="1">
        <a:spcBef>
          <a:spcPct val="0"/>
        </a:spcBef>
        <a:buNone/>
        <a:defRPr sz="4200" kern="1200">
          <a:solidFill>
            <a:schemeClr val="bg1"/>
          </a:solidFill>
          <a:latin typeface="+mj-lt"/>
          <a:ea typeface="+mj-ea"/>
          <a:cs typeface="+mj-cs"/>
        </a:defRPr>
      </a:lvl1pPr>
    </p:titleStyle>
    <p:bodyStyle>
      <a:lvl1pPr marL="454025" indent="-454025" algn="l" defTabSz="914400" rtl="0" eaLnBrk="1" latinLnBrk="0" hangingPunct="1">
        <a:spcBef>
          <a:spcPts val="2000"/>
        </a:spcBef>
        <a:buClr>
          <a:schemeClr val="bg1">
            <a:lumMod val="65000"/>
          </a:schemeClr>
        </a:buClr>
        <a:buSzPct val="90000"/>
        <a:buFont typeface="Arial"/>
        <a:buChar char="•"/>
        <a:defRPr sz="2800" kern="1200">
          <a:solidFill>
            <a:schemeClr val="tx1">
              <a:lumMod val="85000"/>
              <a:lumOff val="15000"/>
            </a:schemeClr>
          </a:solidFill>
          <a:latin typeface="+mn-lt"/>
          <a:ea typeface="+mn-ea"/>
          <a:cs typeface="+mn-cs"/>
        </a:defRPr>
      </a:lvl1pPr>
      <a:lvl2pPr marL="914400" indent="-457200" algn="l" defTabSz="914400" rtl="0" eaLnBrk="1" latinLnBrk="0" hangingPunct="1">
        <a:spcBef>
          <a:spcPts val="600"/>
        </a:spcBef>
        <a:buClr>
          <a:schemeClr val="tx1">
            <a:lumMod val="75000"/>
            <a:lumOff val="25000"/>
          </a:schemeClr>
        </a:buClr>
        <a:buSzPct val="90000"/>
        <a:buFont typeface="Arial"/>
        <a:buChar char="•"/>
        <a:defRPr sz="2800" kern="1200">
          <a:solidFill>
            <a:schemeClr val="tx1">
              <a:lumMod val="85000"/>
              <a:lumOff val="15000"/>
            </a:schemeClr>
          </a:solidFill>
          <a:latin typeface="+mn-lt"/>
          <a:ea typeface="+mn-ea"/>
          <a:cs typeface="+mn-cs"/>
        </a:defRPr>
      </a:lvl2pPr>
      <a:lvl3pPr marL="1260475" indent="-346075" algn="l" defTabSz="914400" rtl="0" eaLnBrk="1" latinLnBrk="0" hangingPunct="1">
        <a:spcBef>
          <a:spcPts val="600"/>
        </a:spcBef>
        <a:buClr>
          <a:schemeClr val="bg1">
            <a:lumMod val="65000"/>
          </a:schemeClr>
        </a:buClr>
        <a:buSzPct val="90000"/>
        <a:buFont typeface="Arial"/>
        <a:buChar char="•"/>
        <a:defRPr sz="2800" kern="1200">
          <a:solidFill>
            <a:schemeClr val="tx1">
              <a:lumMod val="85000"/>
              <a:lumOff val="15000"/>
            </a:schemeClr>
          </a:solidFill>
          <a:latin typeface="+mn-lt"/>
          <a:ea typeface="+mn-ea"/>
          <a:cs typeface="+mn-cs"/>
        </a:defRPr>
      </a:lvl3pPr>
      <a:lvl4pPr marL="1600200" indent="-339725" algn="l" defTabSz="914400" rtl="0" eaLnBrk="1" latinLnBrk="0" hangingPunct="1">
        <a:spcBef>
          <a:spcPts val="600"/>
        </a:spcBef>
        <a:buClr>
          <a:schemeClr val="tx1">
            <a:lumMod val="75000"/>
            <a:lumOff val="25000"/>
          </a:schemeClr>
        </a:buClr>
        <a:buSzPct val="90000"/>
        <a:buFont typeface="Arial"/>
        <a:buChar char="•"/>
        <a:defRPr sz="2800" kern="1200">
          <a:solidFill>
            <a:schemeClr val="tx1">
              <a:lumMod val="85000"/>
              <a:lumOff val="15000"/>
            </a:schemeClr>
          </a:solidFill>
          <a:latin typeface="+mn-lt"/>
          <a:ea typeface="+mn-ea"/>
          <a:cs typeface="+mn-cs"/>
        </a:defRPr>
      </a:lvl4pPr>
      <a:lvl5pPr marL="1939925" indent="-331788" algn="l" defTabSz="914400" rtl="0" eaLnBrk="1" latinLnBrk="0" hangingPunct="1">
        <a:spcBef>
          <a:spcPts val="600"/>
        </a:spcBef>
        <a:buClr>
          <a:schemeClr val="bg1">
            <a:lumMod val="65000"/>
          </a:schemeClr>
        </a:buClr>
        <a:buSzPct val="90000"/>
        <a:buFont typeface="Arial"/>
        <a:buChar char="•"/>
        <a:defRPr sz="2800" kern="1200">
          <a:solidFill>
            <a:schemeClr val="tx1">
              <a:lumMod val="85000"/>
              <a:lumOff val="15000"/>
            </a:schemeClr>
          </a:solidFill>
          <a:latin typeface="+mn-lt"/>
          <a:ea typeface="+mn-ea"/>
          <a:cs typeface="+mn-cs"/>
        </a:defRPr>
      </a:lvl5pPr>
      <a:lvl6pPr marL="229076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6pPr>
      <a:lvl7pPr marL="2625725"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7pPr>
      <a:lvl8pPr marL="2970213" indent="-344488" algn="l" defTabSz="914400" rtl="0" eaLnBrk="1" latinLnBrk="0" hangingPunct="1">
        <a:spcBef>
          <a:spcPts val="600"/>
        </a:spcBef>
        <a:buClr>
          <a:schemeClr val="tx1">
            <a:lumMod val="75000"/>
            <a:lumOff val="25000"/>
          </a:schemeClr>
        </a:buClr>
        <a:buSzPct val="90000"/>
        <a:buFont typeface="Wingdings" pitchFamily="2" charset="2"/>
        <a:buChar char=""/>
        <a:defRPr lang="en-US" sz="1800" kern="1200" dirty="0" smtClean="0">
          <a:solidFill>
            <a:schemeClr val="tx1">
              <a:lumMod val="85000"/>
              <a:lumOff val="15000"/>
            </a:schemeClr>
          </a:solidFill>
          <a:latin typeface="+mn-lt"/>
          <a:ea typeface="+mn-ea"/>
          <a:cs typeface="+mn-cs"/>
        </a:defRPr>
      </a:lvl8pPr>
      <a:lvl9pPr marL="3313113" indent="-344488" algn="l" defTabSz="914400" rtl="0" eaLnBrk="1" latinLnBrk="0" hangingPunct="1">
        <a:spcBef>
          <a:spcPts val="600"/>
        </a:spcBef>
        <a:buClr>
          <a:schemeClr val="bg1">
            <a:lumMod val="65000"/>
          </a:schemeClr>
        </a:buClr>
        <a:buSzPct val="90000"/>
        <a:buFont typeface="Wingdings" pitchFamily="2" charset="2"/>
        <a:buChar char=""/>
        <a:defRPr lang="en-US" sz="1800" kern="1200" dirty="0">
          <a:solidFill>
            <a:schemeClr val="tx1">
              <a:lumMod val="85000"/>
              <a:lumOff val="1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 Id="rId3"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5" Type="http://schemas.openxmlformats.org/officeDocument/2006/relationships/image" Target="../media/image6.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An inquiry learning progression for carbon-transforming processes</a:t>
            </a:r>
            <a:endParaRPr lang="en-US" dirty="0"/>
          </a:p>
        </p:txBody>
      </p:sp>
      <p:sp>
        <p:nvSpPr>
          <p:cNvPr id="3" name="TextBox 2"/>
          <p:cNvSpPr txBox="1"/>
          <p:nvPr/>
        </p:nvSpPr>
        <p:spPr>
          <a:xfrm>
            <a:off x="2146269" y="4757471"/>
            <a:ext cx="6385150" cy="1384995"/>
          </a:xfrm>
          <a:prstGeom prst="rect">
            <a:avLst/>
          </a:prstGeom>
          <a:noFill/>
        </p:spPr>
        <p:txBody>
          <a:bodyPr wrap="square" rtlCol="0">
            <a:spAutoFit/>
          </a:bodyPr>
          <a:lstStyle/>
          <a:p>
            <a:pPr algn="r"/>
            <a:r>
              <a:rPr lang="en-US" sz="2800" dirty="0" smtClean="0"/>
              <a:t>Dr. Jenny Dauer</a:t>
            </a:r>
          </a:p>
          <a:p>
            <a:pPr algn="r"/>
            <a:r>
              <a:rPr lang="en-US" sz="2800" dirty="0" smtClean="0"/>
              <a:t>Michigan State University</a:t>
            </a:r>
          </a:p>
          <a:p>
            <a:pPr algn="r"/>
            <a:r>
              <a:rPr lang="en-US" sz="2800" dirty="0" smtClean="0"/>
              <a:t>Department Teacher Education </a:t>
            </a:r>
            <a:endParaRPr lang="en-US" sz="2800" dirty="0"/>
          </a:p>
        </p:txBody>
      </p:sp>
    </p:spTree>
    <p:extLst>
      <p:ext uri="{BB962C8B-B14F-4D97-AF65-F5344CB8AC3E}">
        <p14:creationId xmlns:p14="http://schemas.microsoft.com/office/powerpoint/2010/main" val="1829891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6741" y="196773"/>
            <a:ext cx="8817589" cy="16815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4224633688"/>
              </p:ext>
            </p:extLst>
          </p:nvPr>
        </p:nvGraphicFramePr>
        <p:xfrm>
          <a:off x="244330" y="196771"/>
          <a:ext cx="8656620" cy="6535283"/>
        </p:xfrm>
        <a:graphic>
          <a:graphicData uri="http://schemas.openxmlformats.org/drawingml/2006/table">
            <a:tbl>
              <a:tblPr firstRow="1" bandRow="1">
                <a:tableStyleId>{5940675A-B579-460E-94D1-54222C63F5DA}</a:tableStyleId>
              </a:tblPr>
              <a:tblGrid>
                <a:gridCol w="3876211"/>
                <a:gridCol w="4780409"/>
              </a:tblGrid>
              <a:tr h="468948">
                <a:tc>
                  <a:txBody>
                    <a:bodyPr/>
                    <a:lstStyle/>
                    <a:p>
                      <a:pPr marL="0" marR="0" indent="0" algn="ctr">
                        <a:spcBef>
                          <a:spcPts val="0"/>
                        </a:spcBef>
                        <a:spcAft>
                          <a:spcPts val="200"/>
                        </a:spcAft>
                      </a:pPr>
                      <a:r>
                        <a:rPr lang="en-US" sz="2000" b="1" i="1">
                          <a:effectLst/>
                          <a:latin typeface="Arial"/>
                          <a:ea typeface="Batang"/>
                          <a:cs typeface="Arial"/>
                        </a:rPr>
                        <a:t>Purpose of Investigation</a:t>
                      </a:r>
                      <a:endParaRPr lang="en-US" sz="2000">
                        <a:effectLst/>
                        <a:latin typeface="Arial"/>
                        <a:ea typeface="Batang"/>
                        <a:cs typeface="Arial"/>
                      </a:endParaRPr>
                    </a:p>
                  </a:txBody>
                  <a:tcPr marL="68580" marR="68580" marT="0" marB="0"/>
                </a:tc>
                <a:tc>
                  <a:txBody>
                    <a:bodyPr/>
                    <a:lstStyle/>
                    <a:p>
                      <a:pPr marL="0" marR="0" indent="0" algn="ctr">
                        <a:spcBef>
                          <a:spcPts val="0"/>
                        </a:spcBef>
                        <a:spcAft>
                          <a:spcPts val="200"/>
                        </a:spcAft>
                      </a:pPr>
                      <a:r>
                        <a:rPr lang="en-US" sz="2000" b="1" i="1" dirty="0">
                          <a:effectLst/>
                          <a:latin typeface="Arial"/>
                          <a:ea typeface="Batang"/>
                          <a:cs typeface="Arial"/>
                        </a:rPr>
                        <a:t>Strategies for argumentation</a:t>
                      </a:r>
                      <a:endParaRPr lang="en-US" sz="2000" dirty="0">
                        <a:effectLst/>
                        <a:latin typeface="Arial"/>
                        <a:ea typeface="Batang"/>
                        <a:cs typeface="Arial"/>
                      </a:endParaRPr>
                    </a:p>
                  </a:txBody>
                  <a:tcPr marL="68580" marR="68580" marT="0" marB="0"/>
                </a:tc>
              </a:tr>
              <a:tr h="1443535">
                <a:tc>
                  <a:txBody>
                    <a:bodyPr/>
                    <a:lstStyle/>
                    <a:p>
                      <a:pPr marL="0" marR="0" indent="0">
                        <a:spcBef>
                          <a:spcPts val="0"/>
                        </a:spcBef>
                        <a:spcAft>
                          <a:spcPts val="200"/>
                        </a:spcAft>
                      </a:pPr>
                      <a:r>
                        <a:rPr lang="en-US" sz="2000" b="1" dirty="0">
                          <a:effectLst/>
                          <a:latin typeface="Arial"/>
                          <a:ea typeface="Batang"/>
                          <a:cs typeface="Arial"/>
                        </a:rPr>
                        <a:t>Naïve inquiry</a:t>
                      </a:r>
                      <a:r>
                        <a:rPr lang="en-US" sz="2000" dirty="0">
                          <a:effectLst/>
                          <a:latin typeface="Arial"/>
                          <a:ea typeface="Batang"/>
                          <a:cs typeface="Arial"/>
                        </a:rPr>
                        <a:t/>
                      </a:r>
                      <a:br>
                        <a:rPr lang="en-US" sz="2000" dirty="0">
                          <a:effectLst/>
                          <a:latin typeface="Arial"/>
                          <a:ea typeface="Batang"/>
                          <a:cs typeface="Arial"/>
                        </a:rPr>
                      </a:br>
                      <a:r>
                        <a:rPr lang="en-US" sz="2000" dirty="0">
                          <a:effectLst/>
                          <a:latin typeface="Arial"/>
                          <a:ea typeface="Batang"/>
                          <a:cs typeface="Arial"/>
                        </a:rPr>
                        <a:t>Find the cause: </a:t>
                      </a:r>
                      <a:r>
                        <a:rPr lang="en-US" sz="2000" dirty="0" smtClean="0">
                          <a:effectLst/>
                          <a:latin typeface="Arial"/>
                          <a:ea typeface="Batang"/>
                          <a:cs typeface="Arial"/>
                        </a:rPr>
                        <a:t/>
                      </a:r>
                      <a:br>
                        <a:rPr lang="en-US" sz="2000" dirty="0" smtClean="0">
                          <a:effectLst/>
                          <a:latin typeface="Arial"/>
                          <a:ea typeface="Batang"/>
                          <a:cs typeface="Arial"/>
                        </a:rPr>
                      </a:br>
                      <a:r>
                        <a:rPr lang="en-US" sz="2000" dirty="0" smtClean="0">
                          <a:effectLst/>
                          <a:latin typeface="Arial"/>
                          <a:ea typeface="Batang"/>
                          <a:cs typeface="Arial"/>
                        </a:rPr>
                        <a:t>What </a:t>
                      </a:r>
                      <a:r>
                        <a:rPr lang="en-US" sz="2000" dirty="0">
                          <a:effectLst/>
                          <a:latin typeface="Arial"/>
                          <a:ea typeface="Batang"/>
                          <a:cs typeface="Arial"/>
                        </a:rPr>
                        <a:t>made an event happen? </a:t>
                      </a:r>
                    </a:p>
                  </a:txBody>
                  <a:tcPr marL="68580" marR="68580" marT="0" marB="0"/>
                </a:tc>
                <a:tc>
                  <a:txBody>
                    <a:bodyPr/>
                    <a:lstStyle/>
                    <a:p>
                      <a:pPr marL="0" marR="0" indent="0">
                        <a:spcBef>
                          <a:spcPts val="0"/>
                        </a:spcBef>
                        <a:spcAft>
                          <a:spcPts val="200"/>
                        </a:spcAft>
                      </a:pPr>
                      <a:r>
                        <a:rPr lang="en-US" sz="2000" dirty="0">
                          <a:effectLst/>
                          <a:latin typeface="Arial"/>
                          <a:ea typeface="Batang"/>
                          <a:cs typeface="Arial"/>
                        </a:rPr>
                        <a:t>Claim is cause and effect regardless of stated research question.</a:t>
                      </a:r>
                    </a:p>
                    <a:p>
                      <a:pPr marL="0" marR="0" indent="0">
                        <a:spcBef>
                          <a:spcPts val="0"/>
                        </a:spcBef>
                        <a:spcAft>
                          <a:spcPts val="200"/>
                        </a:spcAft>
                      </a:pPr>
                      <a:r>
                        <a:rPr lang="en-US" sz="2000" dirty="0">
                          <a:effectLst/>
                          <a:latin typeface="Arial"/>
                          <a:ea typeface="Batang"/>
                          <a:cs typeface="Arial"/>
                        </a:rPr>
                        <a:t>Evidence, including personal experience, shows connection between cause and effect </a:t>
                      </a:r>
                    </a:p>
                  </a:txBody>
                  <a:tcPr marL="68580" marR="68580" marT="0" marB="0"/>
                </a:tc>
              </a:tr>
              <a:tr h="1443535">
                <a:tc>
                  <a:txBody>
                    <a:bodyPr/>
                    <a:lstStyle/>
                    <a:p>
                      <a:pPr marL="0" marR="0" indent="0">
                        <a:spcBef>
                          <a:spcPts val="0"/>
                        </a:spcBef>
                        <a:spcAft>
                          <a:spcPts val="200"/>
                        </a:spcAft>
                      </a:pPr>
                      <a:r>
                        <a:rPr lang="en-US" sz="2000" b="1" dirty="0">
                          <a:effectLst/>
                          <a:latin typeface="Arial"/>
                          <a:ea typeface="Batang"/>
                          <a:cs typeface="Arial"/>
                        </a:rPr>
                        <a:t>Naïve engineering</a:t>
                      </a:r>
                      <a:endParaRPr lang="en-US" sz="2000" dirty="0">
                        <a:effectLst/>
                        <a:latin typeface="Arial"/>
                        <a:ea typeface="Batang"/>
                        <a:cs typeface="Arial"/>
                      </a:endParaRPr>
                    </a:p>
                    <a:p>
                      <a:pPr marL="0" marR="0" indent="0">
                        <a:spcBef>
                          <a:spcPts val="0"/>
                        </a:spcBef>
                        <a:spcAft>
                          <a:spcPts val="200"/>
                        </a:spcAft>
                      </a:pPr>
                      <a:r>
                        <a:rPr lang="en-US" sz="2000" dirty="0">
                          <a:effectLst/>
                          <a:latin typeface="Arial"/>
                          <a:ea typeface="Batang"/>
                          <a:cs typeface="Arial"/>
                        </a:rPr>
                        <a:t>Find the winner or the best </a:t>
                      </a:r>
                      <a:r>
                        <a:rPr lang="en-US" sz="2000" dirty="0" smtClean="0">
                          <a:effectLst/>
                          <a:latin typeface="Arial"/>
                          <a:ea typeface="Batang"/>
                          <a:cs typeface="Arial"/>
                        </a:rPr>
                        <a:t>approach: </a:t>
                      </a:r>
                      <a:r>
                        <a:rPr lang="en-US" sz="2000" dirty="0">
                          <a:effectLst/>
                          <a:latin typeface="Arial"/>
                          <a:ea typeface="Batang"/>
                          <a:cs typeface="Arial"/>
                        </a:rPr>
                        <a:t>What way works best?</a:t>
                      </a:r>
                    </a:p>
                  </a:txBody>
                  <a:tcPr marL="68580" marR="68580" marT="0" marB="0"/>
                </a:tc>
                <a:tc>
                  <a:txBody>
                    <a:bodyPr/>
                    <a:lstStyle/>
                    <a:p>
                      <a:pPr marL="0" marR="0" indent="0">
                        <a:spcBef>
                          <a:spcPts val="0"/>
                        </a:spcBef>
                        <a:spcAft>
                          <a:spcPts val="200"/>
                        </a:spcAft>
                      </a:pPr>
                      <a:r>
                        <a:rPr lang="en-US" sz="2000">
                          <a:effectLst/>
                          <a:latin typeface="Arial"/>
                          <a:ea typeface="Batang"/>
                          <a:cs typeface="Arial"/>
                        </a:rPr>
                        <a:t>Claim is about what works or how to make something happen.  </a:t>
                      </a:r>
                    </a:p>
                    <a:p>
                      <a:pPr marL="0" marR="0" indent="0">
                        <a:spcBef>
                          <a:spcPts val="0"/>
                        </a:spcBef>
                        <a:spcAft>
                          <a:spcPts val="200"/>
                        </a:spcAft>
                      </a:pPr>
                      <a:r>
                        <a:rPr lang="en-US" sz="2000">
                          <a:effectLst/>
                          <a:latin typeface="Arial"/>
                          <a:ea typeface="Batang"/>
                          <a:cs typeface="Arial"/>
                        </a:rPr>
                        <a:t>Evidence, including personal experience, identifies winner or what works </a:t>
                      </a:r>
                    </a:p>
                  </a:txBody>
                  <a:tcPr marL="68580" marR="68580" marT="0" marB="0"/>
                </a:tc>
              </a:tr>
              <a:tr h="1443535">
                <a:tc>
                  <a:txBody>
                    <a:bodyPr/>
                    <a:lstStyle/>
                    <a:p>
                      <a:pPr marL="0" marR="0" indent="0">
                        <a:spcBef>
                          <a:spcPts val="0"/>
                        </a:spcBef>
                        <a:spcAft>
                          <a:spcPts val="200"/>
                        </a:spcAft>
                      </a:pPr>
                      <a:r>
                        <a:rPr lang="en-US" sz="2000" b="1" dirty="0">
                          <a:effectLst/>
                          <a:latin typeface="Arial"/>
                          <a:ea typeface="Batang"/>
                          <a:cs typeface="Arial"/>
                        </a:rPr>
                        <a:t>School science inquiry</a:t>
                      </a:r>
                      <a:r>
                        <a:rPr lang="en-US" sz="2000" dirty="0">
                          <a:effectLst/>
                          <a:latin typeface="Arial"/>
                          <a:ea typeface="Batang"/>
                          <a:cs typeface="Arial"/>
                        </a:rPr>
                        <a:t> </a:t>
                      </a:r>
                      <a:br>
                        <a:rPr lang="en-US" sz="2000" dirty="0">
                          <a:effectLst/>
                          <a:latin typeface="Arial"/>
                          <a:ea typeface="Batang"/>
                          <a:cs typeface="Arial"/>
                        </a:rPr>
                      </a:br>
                      <a:r>
                        <a:rPr lang="en-US" sz="2000" dirty="0">
                          <a:effectLst/>
                          <a:latin typeface="Arial"/>
                          <a:ea typeface="Batang"/>
                          <a:cs typeface="Arial"/>
                        </a:rPr>
                        <a:t>Replicate the right answer: </a:t>
                      </a:r>
                      <a:r>
                        <a:rPr lang="en-US" sz="2000" dirty="0" smtClean="0">
                          <a:effectLst/>
                          <a:latin typeface="Arial"/>
                          <a:ea typeface="Batang"/>
                          <a:cs typeface="Arial"/>
                        </a:rPr>
                        <a:t/>
                      </a:r>
                      <a:br>
                        <a:rPr lang="en-US" sz="2000" dirty="0" smtClean="0">
                          <a:effectLst/>
                          <a:latin typeface="Arial"/>
                          <a:ea typeface="Batang"/>
                          <a:cs typeface="Arial"/>
                        </a:rPr>
                      </a:br>
                      <a:r>
                        <a:rPr lang="en-US" sz="2000" dirty="0" smtClean="0">
                          <a:effectLst/>
                          <a:latin typeface="Arial"/>
                          <a:ea typeface="Batang"/>
                          <a:cs typeface="Arial"/>
                        </a:rPr>
                        <a:t>How </a:t>
                      </a:r>
                      <a:r>
                        <a:rPr lang="en-US" sz="2000" dirty="0">
                          <a:effectLst/>
                          <a:latin typeface="Arial"/>
                          <a:ea typeface="Batang"/>
                          <a:cs typeface="Arial"/>
                        </a:rPr>
                        <a:t>can I make the correct measurements to arrive at the correct result?</a:t>
                      </a:r>
                    </a:p>
                  </a:txBody>
                  <a:tcPr marL="68580" marR="68580" marT="0" marB="0"/>
                </a:tc>
                <a:tc>
                  <a:txBody>
                    <a:bodyPr/>
                    <a:lstStyle/>
                    <a:p>
                      <a:pPr marL="0" marR="0" indent="0">
                        <a:spcBef>
                          <a:spcPts val="0"/>
                        </a:spcBef>
                        <a:spcAft>
                          <a:spcPts val="200"/>
                        </a:spcAft>
                      </a:pPr>
                      <a:r>
                        <a:rPr lang="en-US" sz="2000" dirty="0">
                          <a:effectLst/>
                          <a:latin typeface="Arial"/>
                          <a:ea typeface="Batang"/>
                          <a:cs typeface="Arial"/>
                        </a:rPr>
                        <a:t>Claim is scientific correct answer regardless of stated research question.</a:t>
                      </a:r>
                    </a:p>
                    <a:p>
                      <a:pPr marL="0" marR="0" indent="0">
                        <a:spcBef>
                          <a:spcPts val="0"/>
                        </a:spcBef>
                        <a:spcAft>
                          <a:spcPts val="200"/>
                        </a:spcAft>
                      </a:pPr>
                      <a:r>
                        <a:rPr lang="en-US" sz="2000" dirty="0">
                          <a:effectLst/>
                          <a:latin typeface="Arial"/>
                          <a:ea typeface="Batang"/>
                          <a:cs typeface="Arial"/>
                        </a:rPr>
                        <a:t>Evidence is authority of canonical science, confirmed by data.</a:t>
                      </a:r>
                    </a:p>
                  </a:txBody>
                  <a:tcPr marL="68580" marR="68580" marT="0" marB="0"/>
                </a:tc>
              </a:tr>
              <a:tr h="1443535">
                <a:tc>
                  <a:txBody>
                    <a:bodyPr/>
                    <a:lstStyle/>
                    <a:p>
                      <a:pPr marL="0" marR="0" indent="0">
                        <a:spcBef>
                          <a:spcPts val="0"/>
                        </a:spcBef>
                        <a:spcAft>
                          <a:spcPts val="200"/>
                        </a:spcAft>
                      </a:pPr>
                      <a:r>
                        <a:rPr lang="en-US" sz="2000" b="1" dirty="0">
                          <a:solidFill>
                            <a:schemeClr val="accent1"/>
                          </a:solidFill>
                          <a:effectLst/>
                          <a:latin typeface="Arial"/>
                          <a:ea typeface="Batang"/>
                          <a:cs typeface="Arial"/>
                        </a:rPr>
                        <a:t>Scientific inquiry</a:t>
                      </a:r>
                      <a:r>
                        <a:rPr lang="en-US" sz="2000" dirty="0">
                          <a:solidFill>
                            <a:schemeClr val="accent1"/>
                          </a:solidFill>
                          <a:effectLst/>
                          <a:latin typeface="Arial"/>
                          <a:ea typeface="Batang"/>
                          <a:cs typeface="Arial"/>
                        </a:rPr>
                        <a:t/>
                      </a:r>
                      <a:br>
                        <a:rPr lang="en-US" sz="2000" dirty="0">
                          <a:solidFill>
                            <a:schemeClr val="accent1"/>
                          </a:solidFill>
                          <a:effectLst/>
                          <a:latin typeface="Arial"/>
                          <a:ea typeface="Batang"/>
                          <a:cs typeface="Arial"/>
                        </a:rPr>
                      </a:br>
                      <a:r>
                        <a:rPr lang="en-US" sz="2000" dirty="0">
                          <a:solidFill>
                            <a:schemeClr val="accent1"/>
                          </a:solidFill>
                          <a:effectLst/>
                          <a:latin typeface="Arial"/>
                          <a:ea typeface="Batang"/>
                          <a:cs typeface="Arial"/>
                        </a:rPr>
                        <a:t>Notice and manage uncertainty: </a:t>
                      </a:r>
                      <a:r>
                        <a:rPr lang="en-US" sz="2000" dirty="0" smtClean="0">
                          <a:solidFill>
                            <a:schemeClr val="accent1"/>
                          </a:solidFill>
                          <a:effectLst/>
                          <a:latin typeface="Arial"/>
                          <a:ea typeface="Batang"/>
                          <a:cs typeface="Arial"/>
                        </a:rPr>
                        <a:t/>
                      </a:r>
                      <a:br>
                        <a:rPr lang="en-US" sz="2000" dirty="0" smtClean="0">
                          <a:solidFill>
                            <a:schemeClr val="accent1"/>
                          </a:solidFill>
                          <a:effectLst/>
                          <a:latin typeface="Arial"/>
                          <a:ea typeface="Batang"/>
                          <a:cs typeface="Arial"/>
                        </a:rPr>
                      </a:br>
                      <a:r>
                        <a:rPr lang="en-US" sz="2000" dirty="0" smtClean="0">
                          <a:solidFill>
                            <a:schemeClr val="accent1"/>
                          </a:solidFill>
                          <a:effectLst/>
                          <a:latin typeface="Arial"/>
                          <a:ea typeface="Batang"/>
                          <a:cs typeface="Arial"/>
                        </a:rPr>
                        <a:t>What </a:t>
                      </a:r>
                      <a:r>
                        <a:rPr lang="en-US" sz="2000" dirty="0">
                          <a:solidFill>
                            <a:schemeClr val="accent1"/>
                          </a:solidFill>
                          <a:effectLst/>
                          <a:latin typeface="Arial"/>
                          <a:ea typeface="Batang"/>
                          <a:cs typeface="Arial"/>
                        </a:rPr>
                        <a:t>conclusions are warranted by the data and by scientific reasoning?</a:t>
                      </a:r>
                    </a:p>
                  </a:txBody>
                  <a:tcPr marL="68580" marR="68580" marT="0" marB="0"/>
                </a:tc>
                <a:tc>
                  <a:txBody>
                    <a:bodyPr/>
                    <a:lstStyle/>
                    <a:p>
                      <a:pPr marL="0" marR="0" indent="0">
                        <a:spcBef>
                          <a:spcPts val="0"/>
                        </a:spcBef>
                        <a:spcAft>
                          <a:spcPts val="200"/>
                        </a:spcAft>
                      </a:pPr>
                      <a:r>
                        <a:rPr lang="en-US" sz="2000" dirty="0">
                          <a:solidFill>
                            <a:schemeClr val="accent1"/>
                          </a:solidFill>
                          <a:effectLst/>
                          <a:latin typeface="Arial"/>
                          <a:ea typeface="Batang"/>
                          <a:cs typeface="Arial"/>
                        </a:rPr>
                        <a:t>Claim involves tracing matter or energy.</a:t>
                      </a:r>
                    </a:p>
                    <a:p>
                      <a:pPr marL="0" marR="0" indent="0">
                        <a:spcBef>
                          <a:spcPts val="0"/>
                        </a:spcBef>
                        <a:spcAft>
                          <a:spcPts val="200"/>
                        </a:spcAft>
                      </a:pPr>
                      <a:r>
                        <a:rPr lang="en-US" sz="2000" dirty="0">
                          <a:solidFill>
                            <a:schemeClr val="accent1"/>
                          </a:solidFill>
                          <a:effectLst/>
                          <a:latin typeface="Arial"/>
                          <a:ea typeface="Batang"/>
                          <a:cs typeface="Arial"/>
                        </a:rPr>
                        <a:t>Evidence is evaluated by reasoning: using an atomic-molecular models and principle of conservation to constrain the argument.</a:t>
                      </a:r>
                    </a:p>
                  </a:txBody>
                  <a:tcPr marL="68580" marR="68580" marT="0" marB="0"/>
                </a:tc>
              </a:tr>
            </a:tbl>
          </a:graphicData>
        </a:graphic>
      </p:graphicFrame>
      <p:sp>
        <p:nvSpPr>
          <p:cNvPr id="2" name="Rectangle 1"/>
          <p:cNvSpPr/>
          <p:nvPr/>
        </p:nvSpPr>
        <p:spPr>
          <a:xfrm>
            <a:off x="296518" y="2243962"/>
            <a:ext cx="3809039" cy="1322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61726" y="3705146"/>
            <a:ext cx="3809039" cy="14437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192540" y="2261357"/>
            <a:ext cx="4610054" cy="1322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192540" y="3705277"/>
            <a:ext cx="4610054" cy="1322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279122" y="691648"/>
            <a:ext cx="3809039" cy="1322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4175144" y="729917"/>
            <a:ext cx="4610054" cy="14542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647389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response to Karen’s experiment</a:t>
            </a:r>
            <a:endParaRPr lang="en-US" dirty="0"/>
          </a:p>
        </p:txBody>
      </p:sp>
      <p:sp>
        <p:nvSpPr>
          <p:cNvPr id="3" name="Content Placeholder 2"/>
          <p:cNvSpPr>
            <a:spLocks noGrp="1"/>
          </p:cNvSpPr>
          <p:nvPr>
            <p:ph idx="1"/>
          </p:nvPr>
        </p:nvSpPr>
        <p:spPr>
          <a:xfrm>
            <a:off x="284163" y="1824906"/>
            <a:ext cx="8574087" cy="4818171"/>
          </a:xfrm>
        </p:spPr>
        <p:txBody>
          <a:bodyPr>
            <a:noAutofit/>
          </a:bodyPr>
          <a:lstStyle/>
          <a:p>
            <a:pPr marL="0" indent="0">
              <a:buNone/>
            </a:pPr>
            <a:r>
              <a:rPr lang="en-US" sz="2400" dirty="0" smtClean="0"/>
              <a:t>TEACHER</a:t>
            </a:r>
            <a:r>
              <a:rPr lang="en-US" sz="2400" dirty="0"/>
              <a:t>: Well, what's the evidence that proves to you that she's right that plants gain their weight from air? </a:t>
            </a:r>
            <a:r>
              <a:rPr lang="en-US" sz="2400" dirty="0" smtClean="0"/>
              <a:t/>
            </a:r>
            <a:br>
              <a:rPr lang="en-US" sz="2400" dirty="0" smtClean="0"/>
            </a:br>
            <a:r>
              <a:rPr lang="en-US" sz="2400" dirty="0" smtClean="0"/>
              <a:t>JESS</a:t>
            </a:r>
            <a:r>
              <a:rPr lang="en-US" sz="2400" dirty="0"/>
              <a:t>: </a:t>
            </a:r>
            <a:r>
              <a:rPr lang="en-US" sz="2400" b="1" dirty="0">
                <a:solidFill>
                  <a:srgbClr val="990000"/>
                </a:solidFill>
              </a:rPr>
              <a:t>The plant needs air to </a:t>
            </a:r>
            <a:r>
              <a:rPr lang="en-US" sz="2400" b="1" dirty="0" smtClean="0">
                <a:solidFill>
                  <a:srgbClr val="990000"/>
                </a:solidFill>
              </a:rPr>
              <a:t>grow.</a:t>
            </a:r>
            <a:br>
              <a:rPr lang="en-US" sz="2400" b="1" dirty="0" smtClean="0">
                <a:solidFill>
                  <a:srgbClr val="990000"/>
                </a:solidFill>
              </a:rPr>
            </a:br>
            <a:r>
              <a:rPr lang="en-US" sz="2400" dirty="0"/>
              <a:t>TEACHER: Well how much did the soil lose? Eighty and 78, right? So, how many grams did the soil lose?</a:t>
            </a:r>
            <a:br>
              <a:rPr lang="en-US" sz="2400" dirty="0"/>
            </a:br>
            <a:r>
              <a:rPr lang="en-US" sz="2400" dirty="0"/>
              <a:t>JESS</a:t>
            </a:r>
            <a:r>
              <a:rPr lang="en-US" sz="2400" b="1" dirty="0"/>
              <a:t>: </a:t>
            </a:r>
            <a:r>
              <a:rPr lang="en-US" sz="2400" b="1" dirty="0">
                <a:solidFill>
                  <a:srgbClr val="990000"/>
                </a:solidFill>
              </a:rPr>
              <a:t>Like 2.</a:t>
            </a:r>
            <a:br>
              <a:rPr lang="en-US" sz="2400" b="1" dirty="0">
                <a:solidFill>
                  <a:srgbClr val="990000"/>
                </a:solidFill>
              </a:rPr>
            </a:br>
            <a:r>
              <a:rPr lang="en-US" sz="2400" dirty="0"/>
              <a:t>TEACHER: And how many grams did the plant gain?</a:t>
            </a:r>
            <a:br>
              <a:rPr lang="en-US" sz="2400" dirty="0"/>
            </a:br>
            <a:r>
              <a:rPr lang="en-US" sz="2400" dirty="0"/>
              <a:t>JESS: </a:t>
            </a:r>
            <a:r>
              <a:rPr lang="en-US" sz="2400" b="1" dirty="0">
                <a:solidFill>
                  <a:srgbClr val="990000"/>
                </a:solidFill>
              </a:rPr>
              <a:t>Like a lot</a:t>
            </a:r>
            <a:r>
              <a:rPr lang="en-US" sz="2400" dirty="0">
                <a:solidFill>
                  <a:srgbClr val="990000"/>
                </a:solidFill>
              </a:rPr>
              <a:t>. </a:t>
            </a:r>
            <a:r>
              <a:rPr lang="en-US" sz="2400" dirty="0"/>
              <a:t/>
            </a:r>
            <a:br>
              <a:rPr lang="en-US" sz="2400" dirty="0"/>
            </a:br>
            <a:r>
              <a:rPr lang="en-US" sz="2400" dirty="0"/>
              <a:t>TEACHER: So, you think … what do you think? Do you think it came from the dirt?</a:t>
            </a:r>
            <a:br>
              <a:rPr lang="en-US" sz="2400" dirty="0"/>
            </a:br>
            <a:r>
              <a:rPr lang="en-US" sz="2400" dirty="0"/>
              <a:t>JESS: Yes, I do. I do because … I mean </a:t>
            </a:r>
            <a:r>
              <a:rPr lang="en-US" sz="2400" b="1" dirty="0">
                <a:solidFill>
                  <a:srgbClr val="990000"/>
                </a:solidFill>
              </a:rPr>
              <a:t>if the soil weighs like less now then I think the plant ate it all.</a:t>
            </a:r>
          </a:p>
          <a:p>
            <a:pPr marL="0" indent="0">
              <a:buNone/>
            </a:pPr>
            <a:endParaRPr lang="en-US" sz="2400" dirty="0">
              <a:solidFill>
                <a:srgbClr val="990000"/>
              </a:solidFill>
            </a:endParaRPr>
          </a:p>
        </p:txBody>
      </p:sp>
    </p:spTree>
    <p:extLst>
      <p:ext uri="{BB962C8B-B14F-4D97-AF65-F5344CB8AC3E}">
        <p14:creationId xmlns:p14="http://schemas.microsoft.com/office/powerpoint/2010/main" val="287036646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6741" y="196773"/>
            <a:ext cx="8817589" cy="16815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195726719"/>
              </p:ext>
            </p:extLst>
          </p:nvPr>
        </p:nvGraphicFramePr>
        <p:xfrm>
          <a:off x="244330" y="196771"/>
          <a:ext cx="8656620" cy="6535283"/>
        </p:xfrm>
        <a:graphic>
          <a:graphicData uri="http://schemas.openxmlformats.org/drawingml/2006/table">
            <a:tbl>
              <a:tblPr firstRow="1" bandRow="1">
                <a:tableStyleId>{5940675A-B579-460E-94D1-54222C63F5DA}</a:tableStyleId>
              </a:tblPr>
              <a:tblGrid>
                <a:gridCol w="3876211"/>
                <a:gridCol w="4780409"/>
              </a:tblGrid>
              <a:tr h="468948">
                <a:tc>
                  <a:txBody>
                    <a:bodyPr/>
                    <a:lstStyle/>
                    <a:p>
                      <a:pPr marL="0" marR="0" indent="0" algn="ctr">
                        <a:spcBef>
                          <a:spcPts val="0"/>
                        </a:spcBef>
                        <a:spcAft>
                          <a:spcPts val="200"/>
                        </a:spcAft>
                      </a:pPr>
                      <a:r>
                        <a:rPr lang="en-US" sz="2000" b="1" i="1">
                          <a:effectLst/>
                          <a:latin typeface="Arial"/>
                          <a:ea typeface="Batang"/>
                          <a:cs typeface="Arial"/>
                        </a:rPr>
                        <a:t>Purpose of Investigation</a:t>
                      </a:r>
                      <a:endParaRPr lang="en-US" sz="2000">
                        <a:effectLst/>
                        <a:latin typeface="Arial"/>
                        <a:ea typeface="Batang"/>
                        <a:cs typeface="Arial"/>
                      </a:endParaRPr>
                    </a:p>
                  </a:txBody>
                  <a:tcPr marL="68580" marR="68580" marT="0" marB="0"/>
                </a:tc>
                <a:tc>
                  <a:txBody>
                    <a:bodyPr/>
                    <a:lstStyle/>
                    <a:p>
                      <a:pPr marL="0" marR="0" indent="0" algn="ctr">
                        <a:spcBef>
                          <a:spcPts val="0"/>
                        </a:spcBef>
                        <a:spcAft>
                          <a:spcPts val="200"/>
                        </a:spcAft>
                      </a:pPr>
                      <a:r>
                        <a:rPr lang="en-US" sz="2000" b="1" i="1" dirty="0">
                          <a:effectLst/>
                          <a:latin typeface="Arial"/>
                          <a:ea typeface="Batang"/>
                          <a:cs typeface="Arial"/>
                        </a:rPr>
                        <a:t>Strategies for argumentation</a:t>
                      </a:r>
                      <a:endParaRPr lang="en-US" sz="2000" dirty="0">
                        <a:effectLst/>
                        <a:latin typeface="Arial"/>
                        <a:ea typeface="Batang"/>
                        <a:cs typeface="Arial"/>
                      </a:endParaRPr>
                    </a:p>
                  </a:txBody>
                  <a:tcPr marL="68580" marR="68580" marT="0" marB="0"/>
                </a:tc>
              </a:tr>
              <a:tr h="1443535">
                <a:tc>
                  <a:txBody>
                    <a:bodyPr/>
                    <a:lstStyle/>
                    <a:p>
                      <a:pPr marL="0" marR="0" indent="0">
                        <a:spcBef>
                          <a:spcPts val="0"/>
                        </a:spcBef>
                        <a:spcAft>
                          <a:spcPts val="200"/>
                        </a:spcAft>
                      </a:pPr>
                      <a:r>
                        <a:rPr lang="en-US" sz="2000" b="1" dirty="0">
                          <a:solidFill>
                            <a:srgbClr val="990000"/>
                          </a:solidFill>
                          <a:effectLst/>
                          <a:latin typeface="Arial"/>
                          <a:ea typeface="Batang"/>
                          <a:cs typeface="Arial"/>
                        </a:rPr>
                        <a:t>Naïve inquiry</a:t>
                      </a:r>
                      <a:r>
                        <a:rPr lang="en-US" sz="2000" dirty="0">
                          <a:solidFill>
                            <a:srgbClr val="990000"/>
                          </a:solidFill>
                          <a:effectLst/>
                          <a:latin typeface="Arial"/>
                          <a:ea typeface="Batang"/>
                          <a:cs typeface="Arial"/>
                        </a:rPr>
                        <a:t/>
                      </a:r>
                      <a:br>
                        <a:rPr lang="en-US" sz="2000" dirty="0">
                          <a:solidFill>
                            <a:srgbClr val="990000"/>
                          </a:solidFill>
                          <a:effectLst/>
                          <a:latin typeface="Arial"/>
                          <a:ea typeface="Batang"/>
                          <a:cs typeface="Arial"/>
                        </a:rPr>
                      </a:br>
                      <a:r>
                        <a:rPr lang="en-US" sz="2000" dirty="0">
                          <a:solidFill>
                            <a:srgbClr val="990000"/>
                          </a:solidFill>
                          <a:effectLst/>
                          <a:latin typeface="Arial"/>
                          <a:ea typeface="Batang"/>
                          <a:cs typeface="Arial"/>
                        </a:rPr>
                        <a:t>Find the cause: </a:t>
                      </a:r>
                      <a:r>
                        <a:rPr lang="en-US" sz="2000" dirty="0" smtClean="0">
                          <a:solidFill>
                            <a:srgbClr val="990000"/>
                          </a:solidFill>
                          <a:effectLst/>
                          <a:latin typeface="Arial"/>
                          <a:ea typeface="Batang"/>
                          <a:cs typeface="Arial"/>
                        </a:rPr>
                        <a:t/>
                      </a:r>
                      <a:br>
                        <a:rPr lang="en-US" sz="2000" dirty="0" smtClean="0">
                          <a:solidFill>
                            <a:srgbClr val="990000"/>
                          </a:solidFill>
                          <a:effectLst/>
                          <a:latin typeface="Arial"/>
                          <a:ea typeface="Batang"/>
                          <a:cs typeface="Arial"/>
                        </a:rPr>
                      </a:br>
                      <a:r>
                        <a:rPr lang="en-US" sz="2000" dirty="0" smtClean="0">
                          <a:solidFill>
                            <a:srgbClr val="990000"/>
                          </a:solidFill>
                          <a:effectLst/>
                          <a:latin typeface="Arial"/>
                          <a:ea typeface="Batang"/>
                          <a:cs typeface="Arial"/>
                        </a:rPr>
                        <a:t>What </a:t>
                      </a:r>
                      <a:r>
                        <a:rPr lang="en-US" sz="2000" dirty="0">
                          <a:solidFill>
                            <a:srgbClr val="990000"/>
                          </a:solidFill>
                          <a:effectLst/>
                          <a:latin typeface="Arial"/>
                          <a:ea typeface="Batang"/>
                          <a:cs typeface="Arial"/>
                        </a:rPr>
                        <a:t>made an event happen? </a:t>
                      </a:r>
                    </a:p>
                  </a:txBody>
                  <a:tcPr marL="68580" marR="68580" marT="0" marB="0"/>
                </a:tc>
                <a:tc>
                  <a:txBody>
                    <a:bodyPr/>
                    <a:lstStyle/>
                    <a:p>
                      <a:pPr marL="0" marR="0" indent="0">
                        <a:spcBef>
                          <a:spcPts val="0"/>
                        </a:spcBef>
                        <a:spcAft>
                          <a:spcPts val="200"/>
                        </a:spcAft>
                      </a:pPr>
                      <a:r>
                        <a:rPr lang="en-US" sz="2000" dirty="0">
                          <a:solidFill>
                            <a:srgbClr val="990000"/>
                          </a:solidFill>
                          <a:effectLst/>
                          <a:latin typeface="Arial"/>
                          <a:ea typeface="Batang"/>
                          <a:cs typeface="Arial"/>
                        </a:rPr>
                        <a:t>Claim is cause and effect regardless of stated research question.</a:t>
                      </a:r>
                    </a:p>
                    <a:p>
                      <a:pPr marL="0" marR="0" indent="0">
                        <a:spcBef>
                          <a:spcPts val="0"/>
                        </a:spcBef>
                        <a:spcAft>
                          <a:spcPts val="200"/>
                        </a:spcAft>
                      </a:pPr>
                      <a:r>
                        <a:rPr lang="en-US" sz="2000" dirty="0">
                          <a:solidFill>
                            <a:srgbClr val="990000"/>
                          </a:solidFill>
                          <a:effectLst/>
                          <a:latin typeface="Arial"/>
                          <a:ea typeface="Batang"/>
                          <a:cs typeface="Arial"/>
                        </a:rPr>
                        <a:t>Evidence, including personal experience, shows connection between cause and effect </a:t>
                      </a:r>
                    </a:p>
                  </a:txBody>
                  <a:tcPr marL="68580" marR="68580" marT="0" marB="0"/>
                </a:tc>
              </a:tr>
              <a:tr h="1443535">
                <a:tc>
                  <a:txBody>
                    <a:bodyPr/>
                    <a:lstStyle/>
                    <a:p>
                      <a:pPr marL="0" marR="0" indent="0">
                        <a:spcBef>
                          <a:spcPts val="0"/>
                        </a:spcBef>
                        <a:spcAft>
                          <a:spcPts val="200"/>
                        </a:spcAft>
                      </a:pPr>
                      <a:r>
                        <a:rPr lang="en-US" sz="2000" b="1" dirty="0">
                          <a:effectLst/>
                          <a:latin typeface="Arial"/>
                          <a:ea typeface="Batang"/>
                          <a:cs typeface="Arial"/>
                        </a:rPr>
                        <a:t>Naïve engineering</a:t>
                      </a:r>
                      <a:endParaRPr lang="en-US" sz="2000" dirty="0">
                        <a:effectLst/>
                        <a:latin typeface="Arial"/>
                        <a:ea typeface="Batang"/>
                        <a:cs typeface="Arial"/>
                      </a:endParaRPr>
                    </a:p>
                    <a:p>
                      <a:pPr marL="0" marR="0" indent="0">
                        <a:spcBef>
                          <a:spcPts val="0"/>
                        </a:spcBef>
                        <a:spcAft>
                          <a:spcPts val="200"/>
                        </a:spcAft>
                      </a:pPr>
                      <a:r>
                        <a:rPr lang="en-US" sz="2000" dirty="0">
                          <a:effectLst/>
                          <a:latin typeface="Arial"/>
                          <a:ea typeface="Batang"/>
                          <a:cs typeface="Arial"/>
                        </a:rPr>
                        <a:t>Find the winner or the best </a:t>
                      </a:r>
                      <a:r>
                        <a:rPr lang="en-US" sz="2000" dirty="0" smtClean="0">
                          <a:effectLst/>
                          <a:latin typeface="Arial"/>
                          <a:ea typeface="Batang"/>
                          <a:cs typeface="Arial"/>
                        </a:rPr>
                        <a:t>approach: </a:t>
                      </a:r>
                      <a:r>
                        <a:rPr lang="en-US" sz="2000" dirty="0">
                          <a:effectLst/>
                          <a:latin typeface="Arial"/>
                          <a:ea typeface="Batang"/>
                          <a:cs typeface="Arial"/>
                        </a:rPr>
                        <a:t>What way works best?</a:t>
                      </a:r>
                    </a:p>
                  </a:txBody>
                  <a:tcPr marL="68580" marR="68580" marT="0" marB="0"/>
                </a:tc>
                <a:tc>
                  <a:txBody>
                    <a:bodyPr/>
                    <a:lstStyle/>
                    <a:p>
                      <a:pPr marL="0" marR="0" indent="0">
                        <a:spcBef>
                          <a:spcPts val="0"/>
                        </a:spcBef>
                        <a:spcAft>
                          <a:spcPts val="200"/>
                        </a:spcAft>
                      </a:pPr>
                      <a:r>
                        <a:rPr lang="en-US" sz="2000">
                          <a:effectLst/>
                          <a:latin typeface="Arial"/>
                          <a:ea typeface="Batang"/>
                          <a:cs typeface="Arial"/>
                        </a:rPr>
                        <a:t>Claim is about what works or how to make something happen.  </a:t>
                      </a:r>
                    </a:p>
                    <a:p>
                      <a:pPr marL="0" marR="0" indent="0">
                        <a:spcBef>
                          <a:spcPts val="0"/>
                        </a:spcBef>
                        <a:spcAft>
                          <a:spcPts val="200"/>
                        </a:spcAft>
                      </a:pPr>
                      <a:r>
                        <a:rPr lang="en-US" sz="2000">
                          <a:effectLst/>
                          <a:latin typeface="Arial"/>
                          <a:ea typeface="Batang"/>
                          <a:cs typeface="Arial"/>
                        </a:rPr>
                        <a:t>Evidence, including personal experience, identifies winner or what works </a:t>
                      </a:r>
                    </a:p>
                  </a:txBody>
                  <a:tcPr marL="68580" marR="68580" marT="0" marB="0"/>
                </a:tc>
              </a:tr>
              <a:tr h="1443535">
                <a:tc>
                  <a:txBody>
                    <a:bodyPr/>
                    <a:lstStyle/>
                    <a:p>
                      <a:pPr marL="0" marR="0" indent="0">
                        <a:spcBef>
                          <a:spcPts val="0"/>
                        </a:spcBef>
                        <a:spcAft>
                          <a:spcPts val="200"/>
                        </a:spcAft>
                      </a:pPr>
                      <a:r>
                        <a:rPr lang="en-US" sz="2000" b="1" dirty="0">
                          <a:effectLst/>
                          <a:latin typeface="Arial"/>
                          <a:ea typeface="Batang"/>
                          <a:cs typeface="Arial"/>
                        </a:rPr>
                        <a:t>School science inquiry</a:t>
                      </a:r>
                      <a:r>
                        <a:rPr lang="en-US" sz="2000" dirty="0">
                          <a:effectLst/>
                          <a:latin typeface="Arial"/>
                          <a:ea typeface="Batang"/>
                          <a:cs typeface="Arial"/>
                        </a:rPr>
                        <a:t> </a:t>
                      </a:r>
                      <a:br>
                        <a:rPr lang="en-US" sz="2000" dirty="0">
                          <a:effectLst/>
                          <a:latin typeface="Arial"/>
                          <a:ea typeface="Batang"/>
                          <a:cs typeface="Arial"/>
                        </a:rPr>
                      </a:br>
                      <a:r>
                        <a:rPr lang="en-US" sz="2000" dirty="0">
                          <a:effectLst/>
                          <a:latin typeface="Arial"/>
                          <a:ea typeface="Batang"/>
                          <a:cs typeface="Arial"/>
                        </a:rPr>
                        <a:t>Replicate the right answer: </a:t>
                      </a:r>
                      <a:r>
                        <a:rPr lang="en-US" sz="2000" dirty="0" smtClean="0">
                          <a:effectLst/>
                          <a:latin typeface="Arial"/>
                          <a:ea typeface="Batang"/>
                          <a:cs typeface="Arial"/>
                        </a:rPr>
                        <a:t/>
                      </a:r>
                      <a:br>
                        <a:rPr lang="en-US" sz="2000" dirty="0" smtClean="0">
                          <a:effectLst/>
                          <a:latin typeface="Arial"/>
                          <a:ea typeface="Batang"/>
                          <a:cs typeface="Arial"/>
                        </a:rPr>
                      </a:br>
                      <a:r>
                        <a:rPr lang="en-US" sz="2000" dirty="0" smtClean="0">
                          <a:effectLst/>
                          <a:latin typeface="Arial"/>
                          <a:ea typeface="Batang"/>
                          <a:cs typeface="Arial"/>
                        </a:rPr>
                        <a:t>How </a:t>
                      </a:r>
                      <a:r>
                        <a:rPr lang="en-US" sz="2000" dirty="0">
                          <a:effectLst/>
                          <a:latin typeface="Arial"/>
                          <a:ea typeface="Batang"/>
                          <a:cs typeface="Arial"/>
                        </a:rPr>
                        <a:t>can I make the correct measurements to arrive at the correct result?</a:t>
                      </a:r>
                    </a:p>
                  </a:txBody>
                  <a:tcPr marL="68580" marR="68580" marT="0" marB="0"/>
                </a:tc>
                <a:tc>
                  <a:txBody>
                    <a:bodyPr/>
                    <a:lstStyle/>
                    <a:p>
                      <a:pPr marL="0" marR="0" indent="0">
                        <a:spcBef>
                          <a:spcPts val="0"/>
                        </a:spcBef>
                        <a:spcAft>
                          <a:spcPts val="200"/>
                        </a:spcAft>
                      </a:pPr>
                      <a:r>
                        <a:rPr lang="en-US" sz="2000" dirty="0">
                          <a:effectLst/>
                          <a:latin typeface="Arial"/>
                          <a:ea typeface="Batang"/>
                          <a:cs typeface="Arial"/>
                        </a:rPr>
                        <a:t>Claim is scientific correct answer regardless of stated research question.</a:t>
                      </a:r>
                    </a:p>
                    <a:p>
                      <a:pPr marL="0" marR="0" indent="0">
                        <a:spcBef>
                          <a:spcPts val="0"/>
                        </a:spcBef>
                        <a:spcAft>
                          <a:spcPts val="200"/>
                        </a:spcAft>
                      </a:pPr>
                      <a:r>
                        <a:rPr lang="en-US" sz="2000" dirty="0">
                          <a:effectLst/>
                          <a:latin typeface="Arial"/>
                          <a:ea typeface="Batang"/>
                          <a:cs typeface="Arial"/>
                        </a:rPr>
                        <a:t>Evidence is authority of canonical science, confirmed by data.</a:t>
                      </a:r>
                    </a:p>
                  </a:txBody>
                  <a:tcPr marL="68580" marR="68580" marT="0" marB="0"/>
                </a:tc>
              </a:tr>
              <a:tr h="1443535">
                <a:tc>
                  <a:txBody>
                    <a:bodyPr/>
                    <a:lstStyle/>
                    <a:p>
                      <a:pPr marL="0" marR="0" indent="0">
                        <a:spcBef>
                          <a:spcPts val="0"/>
                        </a:spcBef>
                        <a:spcAft>
                          <a:spcPts val="200"/>
                        </a:spcAft>
                      </a:pPr>
                      <a:r>
                        <a:rPr lang="en-US" sz="2000" b="1" dirty="0">
                          <a:effectLst/>
                          <a:latin typeface="Arial"/>
                          <a:ea typeface="Batang"/>
                          <a:cs typeface="Arial"/>
                        </a:rPr>
                        <a:t>Scientific inquiry</a:t>
                      </a:r>
                      <a:r>
                        <a:rPr lang="en-US" sz="2000" dirty="0">
                          <a:effectLst/>
                          <a:latin typeface="Arial"/>
                          <a:ea typeface="Batang"/>
                          <a:cs typeface="Arial"/>
                        </a:rPr>
                        <a:t/>
                      </a:r>
                      <a:br>
                        <a:rPr lang="en-US" sz="2000" dirty="0">
                          <a:effectLst/>
                          <a:latin typeface="Arial"/>
                          <a:ea typeface="Batang"/>
                          <a:cs typeface="Arial"/>
                        </a:rPr>
                      </a:br>
                      <a:r>
                        <a:rPr lang="en-US" sz="2000" dirty="0">
                          <a:effectLst/>
                          <a:latin typeface="Arial"/>
                          <a:ea typeface="Batang"/>
                          <a:cs typeface="Arial"/>
                        </a:rPr>
                        <a:t>Notice and manage uncertainty: </a:t>
                      </a:r>
                      <a:r>
                        <a:rPr lang="en-US" sz="2000" dirty="0" smtClean="0">
                          <a:effectLst/>
                          <a:latin typeface="Arial"/>
                          <a:ea typeface="Batang"/>
                          <a:cs typeface="Arial"/>
                        </a:rPr>
                        <a:t/>
                      </a:r>
                      <a:br>
                        <a:rPr lang="en-US" sz="2000" dirty="0" smtClean="0">
                          <a:effectLst/>
                          <a:latin typeface="Arial"/>
                          <a:ea typeface="Batang"/>
                          <a:cs typeface="Arial"/>
                        </a:rPr>
                      </a:br>
                      <a:r>
                        <a:rPr lang="en-US" sz="2000" dirty="0" smtClean="0">
                          <a:effectLst/>
                          <a:latin typeface="Arial"/>
                          <a:ea typeface="Batang"/>
                          <a:cs typeface="Arial"/>
                        </a:rPr>
                        <a:t>What </a:t>
                      </a:r>
                      <a:r>
                        <a:rPr lang="en-US" sz="2000" dirty="0">
                          <a:effectLst/>
                          <a:latin typeface="Arial"/>
                          <a:ea typeface="Batang"/>
                          <a:cs typeface="Arial"/>
                        </a:rPr>
                        <a:t>conclusions are warranted by the data and by scientific reasoning?</a:t>
                      </a:r>
                    </a:p>
                  </a:txBody>
                  <a:tcPr marL="68580" marR="68580" marT="0" marB="0"/>
                </a:tc>
                <a:tc>
                  <a:txBody>
                    <a:bodyPr/>
                    <a:lstStyle/>
                    <a:p>
                      <a:pPr marL="0" marR="0" indent="0">
                        <a:spcBef>
                          <a:spcPts val="0"/>
                        </a:spcBef>
                        <a:spcAft>
                          <a:spcPts val="200"/>
                        </a:spcAft>
                      </a:pPr>
                      <a:r>
                        <a:rPr lang="en-US" sz="2000" dirty="0">
                          <a:effectLst/>
                          <a:latin typeface="Arial"/>
                          <a:ea typeface="Batang"/>
                          <a:cs typeface="Arial"/>
                        </a:rPr>
                        <a:t>Claim involves tracing matter or energy.</a:t>
                      </a:r>
                    </a:p>
                    <a:p>
                      <a:pPr marL="0" marR="0" indent="0">
                        <a:spcBef>
                          <a:spcPts val="0"/>
                        </a:spcBef>
                        <a:spcAft>
                          <a:spcPts val="200"/>
                        </a:spcAft>
                      </a:pPr>
                      <a:r>
                        <a:rPr lang="en-US" sz="2000" dirty="0">
                          <a:effectLst/>
                          <a:latin typeface="Arial"/>
                          <a:ea typeface="Batang"/>
                          <a:cs typeface="Arial"/>
                        </a:rPr>
                        <a:t>Evidence is evaluated by reasoning: using an atomic-molecular models and principle of conservation to constrain the argument.</a:t>
                      </a:r>
                    </a:p>
                  </a:txBody>
                  <a:tcPr marL="68580" marR="68580" marT="0" marB="0"/>
                </a:tc>
              </a:tr>
            </a:tbl>
          </a:graphicData>
        </a:graphic>
      </p:graphicFrame>
      <p:sp>
        <p:nvSpPr>
          <p:cNvPr id="2" name="Rectangle 1"/>
          <p:cNvSpPr/>
          <p:nvPr/>
        </p:nvSpPr>
        <p:spPr>
          <a:xfrm>
            <a:off x="296518" y="2243962"/>
            <a:ext cx="3809039" cy="1322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61726" y="3705146"/>
            <a:ext cx="3809039" cy="14437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p:cNvSpPr/>
          <p:nvPr/>
        </p:nvSpPr>
        <p:spPr>
          <a:xfrm>
            <a:off x="4192540" y="2261357"/>
            <a:ext cx="4610054" cy="1322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192540" y="3724815"/>
            <a:ext cx="4610054" cy="1322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652683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800" dirty="0"/>
              <a:t>“How does Mike’s argument support his idea that plant gains weight from materials that came from the soil?”</a:t>
            </a:r>
          </a:p>
        </p:txBody>
      </p:sp>
      <p:pic>
        <p:nvPicPr>
          <p:cNvPr id="4" name="Picture 3"/>
          <p:cNvPicPr/>
          <p:nvPr/>
        </p:nvPicPr>
        <p:blipFill rotWithShape="1">
          <a:blip r:embed="rId3" cstate="print">
            <a:extLst>
              <a:ext uri="{28A0092B-C50C-407E-A947-70E740481C1C}">
                <a14:useLocalDpi xmlns:a14="http://schemas.microsoft.com/office/drawing/2010/main"/>
              </a:ext>
            </a:extLst>
          </a:blip>
          <a:srcRect/>
          <a:stretch/>
        </p:blipFill>
        <p:spPr bwMode="auto">
          <a:xfrm>
            <a:off x="4838700" y="2857500"/>
            <a:ext cx="1305560" cy="1945005"/>
          </a:xfrm>
          <a:prstGeom prst="rect">
            <a:avLst/>
          </a:prstGeom>
          <a:noFill/>
          <a:ln>
            <a:noFill/>
          </a:ln>
          <a:extLst>
            <a:ext uri="{53640926-AAD7-44d8-BBD7-CCE9431645EC}">
              <a14:shadowObscured xmlns:a14="http://schemas.microsoft.com/office/drawing/2010/main"/>
            </a:ext>
          </a:extLst>
        </p:spPr>
      </p:pic>
      <p:sp>
        <p:nvSpPr>
          <p:cNvPr id="5" name="Rectangle 4"/>
          <p:cNvSpPr/>
          <p:nvPr/>
        </p:nvSpPr>
        <p:spPr>
          <a:xfrm>
            <a:off x="38100" y="1943100"/>
            <a:ext cx="9067800" cy="2971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Text Box 23"/>
          <p:cNvSpPr txBox="1"/>
          <p:nvPr/>
        </p:nvSpPr>
        <p:spPr>
          <a:xfrm>
            <a:off x="3457222" y="2976245"/>
            <a:ext cx="1508478" cy="4572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0">
              <a:spcBef>
                <a:spcPts val="600"/>
              </a:spcBef>
              <a:spcAft>
                <a:spcPts val="600"/>
              </a:spcAft>
            </a:pPr>
            <a:r>
              <a:rPr lang="en-US" sz="2000" dirty="0">
                <a:effectLst/>
                <a:ea typeface="Cambria"/>
                <a:cs typeface="Times New Roman"/>
              </a:rPr>
              <a:t>Plant = 50 g</a:t>
            </a:r>
          </a:p>
        </p:txBody>
      </p:sp>
      <p:pic>
        <p:nvPicPr>
          <p:cNvPr id="7" name="Picture 6"/>
          <p:cNvPicPr/>
          <p:nvPr/>
        </p:nvPicPr>
        <p:blipFill rotWithShape="1">
          <a:blip r:embed="rId4" cstate="print">
            <a:extLst>
              <a:ext uri="{28A0092B-C50C-407E-A947-70E740481C1C}">
                <a14:useLocalDpi xmlns:a14="http://schemas.microsoft.com/office/drawing/2010/main"/>
              </a:ext>
            </a:extLst>
          </a:blip>
          <a:srcRect/>
          <a:stretch/>
        </p:blipFill>
        <p:spPr bwMode="auto">
          <a:xfrm>
            <a:off x="7429500" y="2400300"/>
            <a:ext cx="1648460" cy="2514600"/>
          </a:xfrm>
          <a:prstGeom prst="rect">
            <a:avLst/>
          </a:prstGeom>
          <a:noFill/>
          <a:ln>
            <a:noFill/>
          </a:ln>
          <a:extLst>
            <a:ext uri="{53640926-AAD7-44d8-BBD7-CCE9431645EC}">
              <a14:shadowObscured xmlns:a14="http://schemas.microsoft.com/office/drawing/2010/main"/>
            </a:ext>
          </a:extLst>
        </p:spPr>
      </p:pic>
      <p:sp>
        <p:nvSpPr>
          <p:cNvPr id="8" name="Text Box 24"/>
          <p:cNvSpPr txBox="1"/>
          <p:nvPr/>
        </p:nvSpPr>
        <p:spPr>
          <a:xfrm>
            <a:off x="6362700" y="2976245"/>
            <a:ext cx="1585595" cy="4572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0">
              <a:spcBef>
                <a:spcPts val="600"/>
              </a:spcBef>
              <a:spcAft>
                <a:spcPts val="600"/>
              </a:spcAft>
            </a:pPr>
            <a:r>
              <a:rPr lang="en-US" sz="2000">
                <a:effectLst/>
                <a:ea typeface="Cambria"/>
                <a:cs typeface="Times New Roman"/>
              </a:rPr>
              <a:t>Plant = 65 g</a:t>
            </a:r>
          </a:p>
        </p:txBody>
      </p:sp>
      <p:sp>
        <p:nvSpPr>
          <p:cNvPr id="9" name="Text Box 30"/>
          <p:cNvSpPr txBox="1"/>
          <p:nvPr/>
        </p:nvSpPr>
        <p:spPr>
          <a:xfrm>
            <a:off x="3728720" y="2044701"/>
            <a:ext cx="2219960" cy="6858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0" algn="ctr">
              <a:spcBef>
                <a:spcPts val="600"/>
              </a:spcBef>
              <a:spcAft>
                <a:spcPts val="600"/>
              </a:spcAft>
            </a:pPr>
            <a:r>
              <a:rPr lang="en-US" sz="2000" dirty="0">
                <a:effectLst/>
                <a:ea typeface="Cambria"/>
                <a:cs typeface="Times New Roman"/>
              </a:rPr>
              <a:t>Plant grown </a:t>
            </a:r>
            <a:r>
              <a:rPr lang="en-US" sz="2000" b="1" dirty="0">
                <a:effectLst/>
                <a:ea typeface="Cambria"/>
                <a:cs typeface="Times New Roman"/>
              </a:rPr>
              <a:t>without</a:t>
            </a:r>
            <a:r>
              <a:rPr lang="en-US" sz="2000" dirty="0">
                <a:effectLst/>
                <a:ea typeface="Cambria"/>
                <a:cs typeface="Times New Roman"/>
              </a:rPr>
              <a:t> fertilizer</a:t>
            </a:r>
          </a:p>
        </p:txBody>
      </p:sp>
      <p:sp>
        <p:nvSpPr>
          <p:cNvPr id="10" name="Text Box 31"/>
          <p:cNvSpPr txBox="1"/>
          <p:nvPr/>
        </p:nvSpPr>
        <p:spPr>
          <a:xfrm>
            <a:off x="6390922" y="2047029"/>
            <a:ext cx="1931811" cy="6858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0" algn="ctr">
              <a:spcBef>
                <a:spcPts val="600"/>
              </a:spcBef>
              <a:spcAft>
                <a:spcPts val="600"/>
              </a:spcAft>
            </a:pPr>
            <a:r>
              <a:rPr lang="en-US" sz="2000" dirty="0">
                <a:effectLst/>
                <a:ea typeface="Cambria"/>
                <a:cs typeface="Times New Roman"/>
              </a:rPr>
              <a:t>Plant grown </a:t>
            </a:r>
            <a:r>
              <a:rPr lang="en-US" sz="2000" b="1" dirty="0">
                <a:effectLst/>
                <a:ea typeface="Cambria"/>
                <a:cs typeface="Times New Roman"/>
              </a:rPr>
              <a:t>with </a:t>
            </a:r>
            <a:r>
              <a:rPr lang="en-US" sz="2000" dirty="0">
                <a:effectLst/>
                <a:ea typeface="Cambria"/>
                <a:cs typeface="Times New Roman"/>
              </a:rPr>
              <a:t>fertilizer</a:t>
            </a:r>
          </a:p>
        </p:txBody>
      </p:sp>
      <p:pic>
        <p:nvPicPr>
          <p:cNvPr id="11" name="Picture 10"/>
          <p:cNvPicPr/>
          <p:nvPr/>
        </p:nvPicPr>
        <p:blipFill>
          <a:blip r:embed="rId5" cstate="print">
            <a:extLst>
              <a:ext uri="{28A0092B-C50C-407E-A947-70E740481C1C}">
                <a14:useLocalDpi xmlns:a14="http://schemas.microsoft.com/office/drawing/2010/main"/>
              </a:ext>
            </a:extLst>
          </a:blip>
          <a:srcRect/>
          <a:stretch>
            <a:fillRect/>
          </a:stretch>
        </p:blipFill>
        <p:spPr bwMode="auto">
          <a:xfrm>
            <a:off x="6834011" y="3761528"/>
            <a:ext cx="480695" cy="685800"/>
          </a:xfrm>
          <a:prstGeom prst="rect">
            <a:avLst/>
          </a:prstGeom>
          <a:noFill/>
          <a:ln>
            <a:noFill/>
          </a:ln>
        </p:spPr>
      </p:pic>
      <p:pic>
        <p:nvPicPr>
          <p:cNvPr id="12" name="Picture 11"/>
          <p:cNvPicPr/>
          <p:nvPr/>
        </p:nvPicPr>
        <p:blipFill>
          <a:blip r:embed="rId6" cstate="print">
            <a:extLst>
              <a:ext uri="{28A0092B-C50C-407E-A947-70E740481C1C}">
                <a14:useLocalDpi xmlns:a14="http://schemas.microsoft.com/office/drawing/2010/main"/>
              </a:ext>
            </a:extLst>
          </a:blip>
          <a:srcRect/>
          <a:stretch>
            <a:fillRect/>
          </a:stretch>
        </p:blipFill>
        <p:spPr bwMode="auto">
          <a:xfrm>
            <a:off x="1409700" y="3543300"/>
            <a:ext cx="1220470" cy="1143635"/>
          </a:xfrm>
          <a:prstGeom prst="rect">
            <a:avLst/>
          </a:prstGeom>
          <a:noFill/>
          <a:ln>
            <a:noFill/>
          </a:ln>
        </p:spPr>
      </p:pic>
      <p:sp>
        <p:nvSpPr>
          <p:cNvPr id="13" name="Text Box 65"/>
          <p:cNvSpPr txBox="1"/>
          <p:nvPr/>
        </p:nvSpPr>
        <p:spPr>
          <a:xfrm>
            <a:off x="155222" y="3771900"/>
            <a:ext cx="1254478" cy="4572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274320">
              <a:spcBef>
                <a:spcPts val="600"/>
              </a:spcBef>
              <a:spcAft>
                <a:spcPts val="600"/>
              </a:spcAft>
            </a:pPr>
            <a:r>
              <a:rPr lang="en-US" sz="2400" dirty="0">
                <a:effectLst/>
                <a:ea typeface="Cambria"/>
                <a:cs typeface="Times New Roman"/>
              </a:rPr>
              <a:t>Mike</a:t>
            </a:r>
          </a:p>
        </p:txBody>
      </p:sp>
      <p:sp>
        <p:nvSpPr>
          <p:cNvPr id="14" name="Oval Callout 13"/>
          <p:cNvSpPr/>
          <p:nvPr/>
        </p:nvSpPr>
        <p:spPr>
          <a:xfrm>
            <a:off x="284163" y="1943100"/>
            <a:ext cx="2806169" cy="1490345"/>
          </a:xfrm>
          <a:prstGeom prst="wedgeEllipseCallout">
            <a:avLst>
              <a:gd name="adj1" fmla="val 16868"/>
              <a:gd name="adj2" fmla="val 58383"/>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square">
            <a:noAutofit/>
          </a:bodyPr>
          <a:lstStyle/>
          <a:p>
            <a:pPr marL="0" marR="0" indent="0">
              <a:spcBef>
                <a:spcPts val="600"/>
              </a:spcBef>
              <a:spcAft>
                <a:spcPts val="600"/>
              </a:spcAft>
            </a:pPr>
            <a:r>
              <a:rPr lang="en-US" dirty="0">
                <a:solidFill>
                  <a:srgbClr val="000000"/>
                </a:solidFill>
                <a:effectLst/>
                <a:ea typeface="Cambria"/>
                <a:cs typeface="Times New Roman"/>
              </a:rPr>
              <a:t>Plants have roots to take up nutrients from the soil to grow.</a:t>
            </a:r>
            <a:endParaRPr lang="en-US" dirty="0">
              <a:effectLst/>
              <a:ea typeface="Cambria"/>
              <a:cs typeface="Times New Roman"/>
            </a:endParaRPr>
          </a:p>
        </p:txBody>
      </p:sp>
      <p:sp>
        <p:nvSpPr>
          <p:cNvPr id="15" name="Text Box 39"/>
          <p:cNvSpPr txBox="1">
            <a:spLocks/>
          </p:cNvSpPr>
          <p:nvPr/>
        </p:nvSpPr>
        <p:spPr>
          <a:xfrm>
            <a:off x="6159007" y="4404995"/>
            <a:ext cx="2022616" cy="4572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274320">
              <a:spcBef>
                <a:spcPts val="600"/>
              </a:spcBef>
              <a:spcAft>
                <a:spcPts val="600"/>
              </a:spcAft>
            </a:pPr>
            <a:r>
              <a:rPr lang="en-US" sz="2000" dirty="0">
                <a:effectLst/>
                <a:ea typeface="Cambria"/>
                <a:cs typeface="Times New Roman"/>
              </a:rPr>
              <a:t>Fertilizer = 3 g</a:t>
            </a:r>
          </a:p>
        </p:txBody>
      </p:sp>
      <p:cxnSp>
        <p:nvCxnSpPr>
          <p:cNvPr id="16" name="Straight Connector 15"/>
          <p:cNvCxnSpPr/>
          <p:nvPr/>
        </p:nvCxnSpPr>
        <p:spPr>
          <a:xfrm>
            <a:off x="8625840" y="7687945"/>
            <a:ext cx="0" cy="297180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1597640" y="7687945"/>
            <a:ext cx="0" cy="297180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8778240" y="7840345"/>
            <a:ext cx="0" cy="297180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1750040" y="7840345"/>
            <a:ext cx="0" cy="297180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8930640" y="7992745"/>
            <a:ext cx="0" cy="297180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11902440" y="7992745"/>
            <a:ext cx="0" cy="297180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3330219" y="1943100"/>
            <a:ext cx="0" cy="2971800"/>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373983" y="1918617"/>
            <a:ext cx="0" cy="2971800"/>
          </a:xfrm>
          <a:prstGeom prst="line">
            <a:avLst/>
          </a:prstGeom>
          <a:ln w="12700" cmpd="sng">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7698137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response to Mike’s experiment</a:t>
            </a:r>
            <a:endParaRPr lang="en-US" dirty="0"/>
          </a:p>
        </p:txBody>
      </p:sp>
      <p:sp>
        <p:nvSpPr>
          <p:cNvPr id="3" name="Content Placeholder 2"/>
          <p:cNvSpPr>
            <a:spLocks noGrp="1"/>
          </p:cNvSpPr>
          <p:nvPr>
            <p:ph idx="1"/>
          </p:nvPr>
        </p:nvSpPr>
        <p:spPr>
          <a:xfrm>
            <a:off x="284163" y="1817076"/>
            <a:ext cx="8723068" cy="4708773"/>
          </a:xfrm>
        </p:spPr>
        <p:txBody>
          <a:bodyPr>
            <a:noAutofit/>
          </a:bodyPr>
          <a:lstStyle/>
          <a:p>
            <a:pPr marL="0" indent="0">
              <a:buNone/>
            </a:pPr>
            <a:r>
              <a:rPr lang="en-US" sz="2600" dirty="0"/>
              <a:t>TEACHER: </a:t>
            </a:r>
            <a:r>
              <a:rPr lang="en-US" sz="2600" dirty="0" smtClean="0"/>
              <a:t>Can </a:t>
            </a:r>
            <a:r>
              <a:rPr lang="en-US" sz="2600" dirty="0"/>
              <a:t>you explain what Mike’s argument was</a:t>
            </a:r>
            <a:r>
              <a:rPr lang="en-US" sz="2600" dirty="0" smtClean="0"/>
              <a:t>?</a:t>
            </a:r>
            <a:br>
              <a:rPr lang="en-US" sz="2600" dirty="0" smtClean="0"/>
            </a:br>
            <a:r>
              <a:rPr lang="en-US" sz="2600" dirty="0" smtClean="0"/>
              <a:t>MABEL: </a:t>
            </a:r>
            <a:r>
              <a:rPr lang="en-US" sz="2600" dirty="0"/>
              <a:t>His argument was that </a:t>
            </a:r>
            <a:r>
              <a:rPr lang="en-US" sz="2600" b="1" dirty="0">
                <a:solidFill>
                  <a:srgbClr val="990000"/>
                </a:solidFill>
              </a:rPr>
              <a:t>the plant was growing better with the fertilizer</a:t>
            </a:r>
            <a:r>
              <a:rPr lang="en-US" sz="2600" b="1" dirty="0"/>
              <a:t> </a:t>
            </a:r>
            <a:r>
              <a:rPr lang="en-US" sz="2600" dirty="0"/>
              <a:t>because it is—it has nutrients in it and it helps the roots grow and it takes the nutrients up through the roots and puts it towards the trunk of the </a:t>
            </a:r>
            <a:r>
              <a:rPr lang="en-US" sz="2600" dirty="0" smtClean="0"/>
              <a:t>tree.</a:t>
            </a:r>
            <a:br>
              <a:rPr lang="en-US" sz="2600" dirty="0" smtClean="0"/>
            </a:br>
            <a:r>
              <a:rPr lang="en-US" sz="2600" dirty="0" smtClean="0"/>
              <a:t>TEACHER</a:t>
            </a:r>
            <a:r>
              <a:rPr lang="en-US" sz="2600" dirty="0"/>
              <a:t>: Okay. So, how does—how is Mike’s argument supported by this evidence</a:t>
            </a:r>
            <a:r>
              <a:rPr lang="en-US" sz="2600" dirty="0" smtClean="0"/>
              <a:t>?</a:t>
            </a:r>
            <a:br>
              <a:rPr lang="en-US" sz="2600" dirty="0" smtClean="0"/>
            </a:br>
            <a:r>
              <a:rPr lang="en-US" sz="2600" dirty="0" smtClean="0"/>
              <a:t>MABEL: </a:t>
            </a:r>
            <a:r>
              <a:rPr lang="en-US" sz="2600" b="1" dirty="0">
                <a:solidFill>
                  <a:srgbClr val="990000"/>
                </a:solidFill>
              </a:rPr>
              <a:t>It’s supported by the weight. He weighed it, one without fertilizer, and then, he added three grams of fertilizer and weighed it after the same amount of time and it grew </a:t>
            </a:r>
            <a:r>
              <a:rPr lang="en-US" sz="2600" b="1" dirty="0" smtClean="0">
                <a:solidFill>
                  <a:srgbClr val="990000"/>
                </a:solidFill>
              </a:rPr>
              <a:t>more.</a:t>
            </a:r>
            <a:endParaRPr lang="en-US" sz="2600" dirty="0">
              <a:solidFill>
                <a:schemeClr val="tx1"/>
              </a:solidFill>
            </a:endParaRPr>
          </a:p>
        </p:txBody>
      </p:sp>
    </p:spTree>
    <p:extLst>
      <p:ext uri="{BB962C8B-B14F-4D97-AF65-F5344CB8AC3E}">
        <p14:creationId xmlns:p14="http://schemas.microsoft.com/office/powerpoint/2010/main" val="371386908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6741" y="196773"/>
            <a:ext cx="8817589" cy="16815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061291746"/>
              </p:ext>
            </p:extLst>
          </p:nvPr>
        </p:nvGraphicFramePr>
        <p:xfrm>
          <a:off x="244330" y="196771"/>
          <a:ext cx="8656620" cy="6535283"/>
        </p:xfrm>
        <a:graphic>
          <a:graphicData uri="http://schemas.openxmlformats.org/drawingml/2006/table">
            <a:tbl>
              <a:tblPr firstRow="1" bandRow="1">
                <a:tableStyleId>{5940675A-B579-460E-94D1-54222C63F5DA}</a:tableStyleId>
              </a:tblPr>
              <a:tblGrid>
                <a:gridCol w="3876211"/>
                <a:gridCol w="4780409"/>
              </a:tblGrid>
              <a:tr h="468948">
                <a:tc>
                  <a:txBody>
                    <a:bodyPr/>
                    <a:lstStyle/>
                    <a:p>
                      <a:pPr marL="0" marR="0" indent="0" algn="ctr">
                        <a:spcBef>
                          <a:spcPts val="0"/>
                        </a:spcBef>
                        <a:spcAft>
                          <a:spcPts val="200"/>
                        </a:spcAft>
                      </a:pPr>
                      <a:r>
                        <a:rPr lang="en-US" sz="2000" b="1" i="1">
                          <a:effectLst/>
                          <a:latin typeface="Arial"/>
                          <a:ea typeface="Batang"/>
                          <a:cs typeface="Arial"/>
                        </a:rPr>
                        <a:t>Purpose of Investigation</a:t>
                      </a:r>
                      <a:endParaRPr lang="en-US" sz="2000">
                        <a:effectLst/>
                        <a:latin typeface="Arial"/>
                        <a:ea typeface="Batang"/>
                        <a:cs typeface="Arial"/>
                      </a:endParaRPr>
                    </a:p>
                  </a:txBody>
                  <a:tcPr marL="68580" marR="68580" marT="0" marB="0"/>
                </a:tc>
                <a:tc>
                  <a:txBody>
                    <a:bodyPr/>
                    <a:lstStyle/>
                    <a:p>
                      <a:pPr marL="0" marR="0" indent="0" algn="ctr">
                        <a:spcBef>
                          <a:spcPts val="0"/>
                        </a:spcBef>
                        <a:spcAft>
                          <a:spcPts val="200"/>
                        </a:spcAft>
                      </a:pPr>
                      <a:r>
                        <a:rPr lang="en-US" sz="2000" b="1" i="1" dirty="0">
                          <a:effectLst/>
                          <a:latin typeface="Arial"/>
                          <a:ea typeface="Batang"/>
                          <a:cs typeface="Arial"/>
                        </a:rPr>
                        <a:t>Strategies for argumentation</a:t>
                      </a:r>
                      <a:endParaRPr lang="en-US" sz="2000" dirty="0">
                        <a:effectLst/>
                        <a:latin typeface="Arial"/>
                        <a:ea typeface="Batang"/>
                        <a:cs typeface="Arial"/>
                      </a:endParaRPr>
                    </a:p>
                  </a:txBody>
                  <a:tcPr marL="68580" marR="68580" marT="0" marB="0"/>
                </a:tc>
              </a:tr>
              <a:tr h="1443535">
                <a:tc>
                  <a:txBody>
                    <a:bodyPr/>
                    <a:lstStyle/>
                    <a:p>
                      <a:pPr marL="0" marR="0" indent="0">
                        <a:spcBef>
                          <a:spcPts val="0"/>
                        </a:spcBef>
                        <a:spcAft>
                          <a:spcPts val="200"/>
                        </a:spcAft>
                      </a:pPr>
                      <a:r>
                        <a:rPr lang="en-US" sz="2000" b="1" dirty="0">
                          <a:effectLst/>
                          <a:latin typeface="Arial"/>
                          <a:ea typeface="Batang"/>
                          <a:cs typeface="Arial"/>
                        </a:rPr>
                        <a:t>Naïve inquiry</a:t>
                      </a:r>
                      <a:r>
                        <a:rPr lang="en-US" sz="2000" dirty="0">
                          <a:effectLst/>
                          <a:latin typeface="Arial"/>
                          <a:ea typeface="Batang"/>
                          <a:cs typeface="Arial"/>
                        </a:rPr>
                        <a:t/>
                      </a:r>
                      <a:br>
                        <a:rPr lang="en-US" sz="2000" dirty="0">
                          <a:effectLst/>
                          <a:latin typeface="Arial"/>
                          <a:ea typeface="Batang"/>
                          <a:cs typeface="Arial"/>
                        </a:rPr>
                      </a:br>
                      <a:r>
                        <a:rPr lang="en-US" sz="2000" dirty="0">
                          <a:effectLst/>
                          <a:latin typeface="Arial"/>
                          <a:ea typeface="Batang"/>
                          <a:cs typeface="Arial"/>
                        </a:rPr>
                        <a:t>Find the cause: </a:t>
                      </a:r>
                      <a:r>
                        <a:rPr lang="en-US" sz="2000" dirty="0" smtClean="0">
                          <a:effectLst/>
                          <a:latin typeface="Arial"/>
                          <a:ea typeface="Batang"/>
                          <a:cs typeface="Arial"/>
                        </a:rPr>
                        <a:t/>
                      </a:r>
                      <a:br>
                        <a:rPr lang="en-US" sz="2000" dirty="0" smtClean="0">
                          <a:effectLst/>
                          <a:latin typeface="Arial"/>
                          <a:ea typeface="Batang"/>
                          <a:cs typeface="Arial"/>
                        </a:rPr>
                      </a:br>
                      <a:r>
                        <a:rPr lang="en-US" sz="2000" dirty="0" smtClean="0">
                          <a:effectLst/>
                          <a:latin typeface="Arial"/>
                          <a:ea typeface="Batang"/>
                          <a:cs typeface="Arial"/>
                        </a:rPr>
                        <a:t>What </a:t>
                      </a:r>
                      <a:r>
                        <a:rPr lang="en-US" sz="2000" dirty="0">
                          <a:effectLst/>
                          <a:latin typeface="Arial"/>
                          <a:ea typeface="Batang"/>
                          <a:cs typeface="Arial"/>
                        </a:rPr>
                        <a:t>made an event happen? </a:t>
                      </a:r>
                    </a:p>
                  </a:txBody>
                  <a:tcPr marL="68580" marR="68580" marT="0" marB="0"/>
                </a:tc>
                <a:tc>
                  <a:txBody>
                    <a:bodyPr/>
                    <a:lstStyle/>
                    <a:p>
                      <a:pPr marL="0" marR="0" indent="0">
                        <a:spcBef>
                          <a:spcPts val="0"/>
                        </a:spcBef>
                        <a:spcAft>
                          <a:spcPts val="200"/>
                        </a:spcAft>
                      </a:pPr>
                      <a:r>
                        <a:rPr lang="en-US" sz="2000" dirty="0">
                          <a:effectLst/>
                          <a:latin typeface="Arial"/>
                          <a:ea typeface="Batang"/>
                          <a:cs typeface="Arial"/>
                        </a:rPr>
                        <a:t>Claim is cause and effect regardless of stated research question.</a:t>
                      </a:r>
                    </a:p>
                    <a:p>
                      <a:pPr marL="0" marR="0" indent="0">
                        <a:spcBef>
                          <a:spcPts val="0"/>
                        </a:spcBef>
                        <a:spcAft>
                          <a:spcPts val="200"/>
                        </a:spcAft>
                      </a:pPr>
                      <a:r>
                        <a:rPr lang="en-US" sz="2000" dirty="0">
                          <a:effectLst/>
                          <a:latin typeface="Arial"/>
                          <a:ea typeface="Batang"/>
                          <a:cs typeface="Arial"/>
                        </a:rPr>
                        <a:t>Evidence, including personal experience, shows connection between cause and effect </a:t>
                      </a:r>
                    </a:p>
                  </a:txBody>
                  <a:tcPr marL="68580" marR="68580" marT="0" marB="0"/>
                </a:tc>
              </a:tr>
              <a:tr h="1443535">
                <a:tc>
                  <a:txBody>
                    <a:bodyPr/>
                    <a:lstStyle/>
                    <a:p>
                      <a:pPr marL="0" marR="0" indent="0">
                        <a:spcBef>
                          <a:spcPts val="0"/>
                        </a:spcBef>
                        <a:spcAft>
                          <a:spcPts val="200"/>
                        </a:spcAft>
                      </a:pPr>
                      <a:r>
                        <a:rPr lang="en-US" sz="2000" b="1" dirty="0">
                          <a:solidFill>
                            <a:srgbClr val="990000"/>
                          </a:solidFill>
                          <a:effectLst/>
                          <a:latin typeface="Arial"/>
                          <a:ea typeface="Batang"/>
                          <a:cs typeface="Arial"/>
                        </a:rPr>
                        <a:t>Naïve engineering</a:t>
                      </a:r>
                      <a:endParaRPr lang="en-US" sz="2000" dirty="0">
                        <a:solidFill>
                          <a:srgbClr val="990000"/>
                        </a:solidFill>
                        <a:effectLst/>
                        <a:latin typeface="Arial"/>
                        <a:ea typeface="Batang"/>
                        <a:cs typeface="Arial"/>
                      </a:endParaRPr>
                    </a:p>
                    <a:p>
                      <a:pPr marL="0" marR="0" indent="0">
                        <a:spcBef>
                          <a:spcPts val="0"/>
                        </a:spcBef>
                        <a:spcAft>
                          <a:spcPts val="200"/>
                        </a:spcAft>
                      </a:pPr>
                      <a:r>
                        <a:rPr lang="en-US" sz="2000" dirty="0">
                          <a:solidFill>
                            <a:srgbClr val="990000"/>
                          </a:solidFill>
                          <a:effectLst/>
                          <a:latin typeface="Arial"/>
                          <a:ea typeface="Batang"/>
                          <a:cs typeface="Arial"/>
                        </a:rPr>
                        <a:t>Find the winner or the best </a:t>
                      </a:r>
                      <a:r>
                        <a:rPr lang="en-US" sz="2000" dirty="0" smtClean="0">
                          <a:solidFill>
                            <a:srgbClr val="990000"/>
                          </a:solidFill>
                          <a:effectLst/>
                          <a:latin typeface="Arial"/>
                          <a:ea typeface="Batang"/>
                          <a:cs typeface="Arial"/>
                        </a:rPr>
                        <a:t>approach: </a:t>
                      </a:r>
                      <a:r>
                        <a:rPr lang="en-US" sz="2000" dirty="0">
                          <a:solidFill>
                            <a:srgbClr val="990000"/>
                          </a:solidFill>
                          <a:effectLst/>
                          <a:latin typeface="Arial"/>
                          <a:ea typeface="Batang"/>
                          <a:cs typeface="Arial"/>
                        </a:rPr>
                        <a:t>What way works best?</a:t>
                      </a:r>
                    </a:p>
                  </a:txBody>
                  <a:tcPr marL="68580" marR="68580" marT="0" marB="0"/>
                </a:tc>
                <a:tc>
                  <a:txBody>
                    <a:bodyPr/>
                    <a:lstStyle/>
                    <a:p>
                      <a:pPr marL="0" marR="0" indent="0">
                        <a:spcBef>
                          <a:spcPts val="0"/>
                        </a:spcBef>
                        <a:spcAft>
                          <a:spcPts val="200"/>
                        </a:spcAft>
                      </a:pPr>
                      <a:r>
                        <a:rPr lang="en-US" sz="2000" dirty="0">
                          <a:solidFill>
                            <a:srgbClr val="990000"/>
                          </a:solidFill>
                          <a:effectLst/>
                          <a:latin typeface="Arial"/>
                          <a:ea typeface="Batang"/>
                          <a:cs typeface="Arial"/>
                        </a:rPr>
                        <a:t>Claim is about what works or how to make something happen.  </a:t>
                      </a:r>
                    </a:p>
                    <a:p>
                      <a:pPr marL="0" marR="0" indent="0">
                        <a:spcBef>
                          <a:spcPts val="0"/>
                        </a:spcBef>
                        <a:spcAft>
                          <a:spcPts val="200"/>
                        </a:spcAft>
                      </a:pPr>
                      <a:r>
                        <a:rPr lang="en-US" sz="2000" dirty="0">
                          <a:solidFill>
                            <a:srgbClr val="990000"/>
                          </a:solidFill>
                          <a:effectLst/>
                          <a:latin typeface="Arial"/>
                          <a:ea typeface="Batang"/>
                          <a:cs typeface="Arial"/>
                        </a:rPr>
                        <a:t>Evidence, including personal experience, identifies winner or what works </a:t>
                      </a:r>
                    </a:p>
                  </a:txBody>
                  <a:tcPr marL="68580" marR="68580" marT="0" marB="0"/>
                </a:tc>
              </a:tr>
              <a:tr h="1443535">
                <a:tc>
                  <a:txBody>
                    <a:bodyPr/>
                    <a:lstStyle/>
                    <a:p>
                      <a:pPr marL="0" marR="0" indent="0">
                        <a:spcBef>
                          <a:spcPts val="0"/>
                        </a:spcBef>
                        <a:spcAft>
                          <a:spcPts val="200"/>
                        </a:spcAft>
                      </a:pPr>
                      <a:r>
                        <a:rPr lang="en-US" sz="2000" b="1" dirty="0">
                          <a:effectLst/>
                          <a:latin typeface="Arial"/>
                          <a:ea typeface="Batang"/>
                          <a:cs typeface="Arial"/>
                        </a:rPr>
                        <a:t>School science inquiry</a:t>
                      </a:r>
                      <a:r>
                        <a:rPr lang="en-US" sz="2000" dirty="0">
                          <a:effectLst/>
                          <a:latin typeface="Arial"/>
                          <a:ea typeface="Batang"/>
                          <a:cs typeface="Arial"/>
                        </a:rPr>
                        <a:t> </a:t>
                      </a:r>
                      <a:br>
                        <a:rPr lang="en-US" sz="2000" dirty="0">
                          <a:effectLst/>
                          <a:latin typeface="Arial"/>
                          <a:ea typeface="Batang"/>
                          <a:cs typeface="Arial"/>
                        </a:rPr>
                      </a:br>
                      <a:r>
                        <a:rPr lang="en-US" sz="2000" dirty="0">
                          <a:effectLst/>
                          <a:latin typeface="Arial"/>
                          <a:ea typeface="Batang"/>
                          <a:cs typeface="Arial"/>
                        </a:rPr>
                        <a:t>Replicate the right answer: </a:t>
                      </a:r>
                      <a:r>
                        <a:rPr lang="en-US" sz="2000" dirty="0" smtClean="0">
                          <a:effectLst/>
                          <a:latin typeface="Arial"/>
                          <a:ea typeface="Batang"/>
                          <a:cs typeface="Arial"/>
                        </a:rPr>
                        <a:t/>
                      </a:r>
                      <a:br>
                        <a:rPr lang="en-US" sz="2000" dirty="0" smtClean="0">
                          <a:effectLst/>
                          <a:latin typeface="Arial"/>
                          <a:ea typeface="Batang"/>
                          <a:cs typeface="Arial"/>
                        </a:rPr>
                      </a:br>
                      <a:r>
                        <a:rPr lang="en-US" sz="2000" dirty="0" smtClean="0">
                          <a:effectLst/>
                          <a:latin typeface="Arial"/>
                          <a:ea typeface="Batang"/>
                          <a:cs typeface="Arial"/>
                        </a:rPr>
                        <a:t>How </a:t>
                      </a:r>
                      <a:r>
                        <a:rPr lang="en-US" sz="2000" dirty="0">
                          <a:effectLst/>
                          <a:latin typeface="Arial"/>
                          <a:ea typeface="Batang"/>
                          <a:cs typeface="Arial"/>
                        </a:rPr>
                        <a:t>can I make the correct measurements to arrive at the correct result?</a:t>
                      </a:r>
                    </a:p>
                  </a:txBody>
                  <a:tcPr marL="68580" marR="68580" marT="0" marB="0"/>
                </a:tc>
                <a:tc>
                  <a:txBody>
                    <a:bodyPr/>
                    <a:lstStyle/>
                    <a:p>
                      <a:pPr marL="0" marR="0" indent="0">
                        <a:spcBef>
                          <a:spcPts val="0"/>
                        </a:spcBef>
                        <a:spcAft>
                          <a:spcPts val="200"/>
                        </a:spcAft>
                      </a:pPr>
                      <a:r>
                        <a:rPr lang="en-US" sz="2000" dirty="0">
                          <a:effectLst/>
                          <a:latin typeface="Arial"/>
                          <a:ea typeface="Batang"/>
                          <a:cs typeface="Arial"/>
                        </a:rPr>
                        <a:t>Claim is scientific correct answer regardless of stated research question.</a:t>
                      </a:r>
                    </a:p>
                    <a:p>
                      <a:pPr marL="0" marR="0" indent="0">
                        <a:spcBef>
                          <a:spcPts val="0"/>
                        </a:spcBef>
                        <a:spcAft>
                          <a:spcPts val="200"/>
                        </a:spcAft>
                      </a:pPr>
                      <a:r>
                        <a:rPr lang="en-US" sz="2000" dirty="0">
                          <a:effectLst/>
                          <a:latin typeface="Arial"/>
                          <a:ea typeface="Batang"/>
                          <a:cs typeface="Arial"/>
                        </a:rPr>
                        <a:t>Evidence is authority of canonical science, confirmed by data.</a:t>
                      </a:r>
                    </a:p>
                  </a:txBody>
                  <a:tcPr marL="68580" marR="68580" marT="0" marB="0"/>
                </a:tc>
              </a:tr>
              <a:tr h="1443535">
                <a:tc>
                  <a:txBody>
                    <a:bodyPr/>
                    <a:lstStyle/>
                    <a:p>
                      <a:pPr marL="0" marR="0" indent="0">
                        <a:spcBef>
                          <a:spcPts val="0"/>
                        </a:spcBef>
                        <a:spcAft>
                          <a:spcPts val="200"/>
                        </a:spcAft>
                      </a:pPr>
                      <a:r>
                        <a:rPr lang="en-US" sz="2000" b="1" dirty="0">
                          <a:effectLst/>
                          <a:latin typeface="Arial"/>
                          <a:ea typeface="Batang"/>
                          <a:cs typeface="Arial"/>
                        </a:rPr>
                        <a:t>Scientific inquiry</a:t>
                      </a:r>
                      <a:r>
                        <a:rPr lang="en-US" sz="2000" dirty="0">
                          <a:effectLst/>
                          <a:latin typeface="Arial"/>
                          <a:ea typeface="Batang"/>
                          <a:cs typeface="Arial"/>
                        </a:rPr>
                        <a:t/>
                      </a:r>
                      <a:br>
                        <a:rPr lang="en-US" sz="2000" dirty="0">
                          <a:effectLst/>
                          <a:latin typeface="Arial"/>
                          <a:ea typeface="Batang"/>
                          <a:cs typeface="Arial"/>
                        </a:rPr>
                      </a:br>
                      <a:r>
                        <a:rPr lang="en-US" sz="2000" dirty="0">
                          <a:effectLst/>
                          <a:latin typeface="Arial"/>
                          <a:ea typeface="Batang"/>
                          <a:cs typeface="Arial"/>
                        </a:rPr>
                        <a:t>Notice and manage uncertainty: </a:t>
                      </a:r>
                      <a:r>
                        <a:rPr lang="en-US" sz="2000" dirty="0" smtClean="0">
                          <a:effectLst/>
                          <a:latin typeface="Arial"/>
                          <a:ea typeface="Batang"/>
                          <a:cs typeface="Arial"/>
                        </a:rPr>
                        <a:t/>
                      </a:r>
                      <a:br>
                        <a:rPr lang="en-US" sz="2000" dirty="0" smtClean="0">
                          <a:effectLst/>
                          <a:latin typeface="Arial"/>
                          <a:ea typeface="Batang"/>
                          <a:cs typeface="Arial"/>
                        </a:rPr>
                      </a:br>
                      <a:r>
                        <a:rPr lang="en-US" sz="2000" dirty="0" smtClean="0">
                          <a:effectLst/>
                          <a:latin typeface="Arial"/>
                          <a:ea typeface="Batang"/>
                          <a:cs typeface="Arial"/>
                        </a:rPr>
                        <a:t>What </a:t>
                      </a:r>
                      <a:r>
                        <a:rPr lang="en-US" sz="2000" dirty="0">
                          <a:effectLst/>
                          <a:latin typeface="Arial"/>
                          <a:ea typeface="Batang"/>
                          <a:cs typeface="Arial"/>
                        </a:rPr>
                        <a:t>conclusions are warranted by the data and by scientific reasoning?</a:t>
                      </a:r>
                    </a:p>
                  </a:txBody>
                  <a:tcPr marL="68580" marR="68580" marT="0" marB="0"/>
                </a:tc>
                <a:tc>
                  <a:txBody>
                    <a:bodyPr/>
                    <a:lstStyle/>
                    <a:p>
                      <a:pPr marL="0" marR="0" indent="0">
                        <a:spcBef>
                          <a:spcPts val="0"/>
                        </a:spcBef>
                        <a:spcAft>
                          <a:spcPts val="200"/>
                        </a:spcAft>
                      </a:pPr>
                      <a:r>
                        <a:rPr lang="en-US" sz="2000" dirty="0">
                          <a:effectLst/>
                          <a:latin typeface="Arial"/>
                          <a:ea typeface="Batang"/>
                          <a:cs typeface="Arial"/>
                        </a:rPr>
                        <a:t>Claim involves tracing matter or energy.</a:t>
                      </a:r>
                    </a:p>
                    <a:p>
                      <a:pPr marL="0" marR="0" indent="0">
                        <a:spcBef>
                          <a:spcPts val="0"/>
                        </a:spcBef>
                        <a:spcAft>
                          <a:spcPts val="200"/>
                        </a:spcAft>
                      </a:pPr>
                      <a:r>
                        <a:rPr lang="en-US" sz="2000" dirty="0">
                          <a:effectLst/>
                          <a:latin typeface="Arial"/>
                          <a:ea typeface="Batang"/>
                          <a:cs typeface="Arial"/>
                        </a:rPr>
                        <a:t>Evidence is evaluated by reasoning: using an atomic-molecular models and principle of conservation to constrain the argument.</a:t>
                      </a:r>
                    </a:p>
                  </a:txBody>
                  <a:tcPr marL="68580" marR="68580" marT="0" marB="0"/>
                </a:tc>
              </a:tr>
            </a:tbl>
          </a:graphicData>
        </a:graphic>
      </p:graphicFrame>
      <p:sp>
        <p:nvSpPr>
          <p:cNvPr id="7" name="Rectangle 6"/>
          <p:cNvSpPr/>
          <p:nvPr/>
        </p:nvSpPr>
        <p:spPr>
          <a:xfrm>
            <a:off x="261726" y="3705146"/>
            <a:ext cx="3809039" cy="14437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4192540" y="3724815"/>
            <a:ext cx="4610054" cy="132202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29236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6741" y="196773"/>
            <a:ext cx="8817589" cy="168151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959543598"/>
              </p:ext>
            </p:extLst>
          </p:nvPr>
        </p:nvGraphicFramePr>
        <p:xfrm>
          <a:off x="244330" y="196771"/>
          <a:ext cx="8656620" cy="6535283"/>
        </p:xfrm>
        <a:graphic>
          <a:graphicData uri="http://schemas.openxmlformats.org/drawingml/2006/table">
            <a:tbl>
              <a:tblPr firstRow="1" bandRow="1">
                <a:tableStyleId>{5940675A-B579-460E-94D1-54222C63F5DA}</a:tableStyleId>
              </a:tblPr>
              <a:tblGrid>
                <a:gridCol w="3876211"/>
                <a:gridCol w="4780409"/>
              </a:tblGrid>
              <a:tr h="468948">
                <a:tc>
                  <a:txBody>
                    <a:bodyPr/>
                    <a:lstStyle/>
                    <a:p>
                      <a:pPr marL="0" marR="0" indent="0" algn="ctr">
                        <a:spcBef>
                          <a:spcPts val="0"/>
                        </a:spcBef>
                        <a:spcAft>
                          <a:spcPts val="200"/>
                        </a:spcAft>
                      </a:pPr>
                      <a:r>
                        <a:rPr lang="en-US" sz="2000" b="1" i="1">
                          <a:effectLst/>
                          <a:latin typeface="Arial"/>
                          <a:ea typeface="Batang"/>
                          <a:cs typeface="Arial"/>
                        </a:rPr>
                        <a:t>Purpose of Investigation</a:t>
                      </a:r>
                      <a:endParaRPr lang="en-US" sz="2000">
                        <a:effectLst/>
                        <a:latin typeface="Arial"/>
                        <a:ea typeface="Batang"/>
                        <a:cs typeface="Arial"/>
                      </a:endParaRPr>
                    </a:p>
                  </a:txBody>
                  <a:tcPr marL="68580" marR="68580" marT="0" marB="0"/>
                </a:tc>
                <a:tc>
                  <a:txBody>
                    <a:bodyPr/>
                    <a:lstStyle/>
                    <a:p>
                      <a:pPr marL="0" marR="0" indent="0" algn="ctr">
                        <a:spcBef>
                          <a:spcPts val="0"/>
                        </a:spcBef>
                        <a:spcAft>
                          <a:spcPts val="200"/>
                        </a:spcAft>
                      </a:pPr>
                      <a:r>
                        <a:rPr lang="en-US" sz="2000" b="1" i="1" dirty="0">
                          <a:effectLst/>
                          <a:latin typeface="Arial"/>
                          <a:ea typeface="Batang"/>
                          <a:cs typeface="Arial"/>
                        </a:rPr>
                        <a:t>Strategies for argumentation</a:t>
                      </a:r>
                      <a:endParaRPr lang="en-US" sz="2000" dirty="0">
                        <a:effectLst/>
                        <a:latin typeface="Arial"/>
                        <a:ea typeface="Batang"/>
                        <a:cs typeface="Arial"/>
                      </a:endParaRPr>
                    </a:p>
                  </a:txBody>
                  <a:tcPr marL="68580" marR="68580" marT="0" marB="0"/>
                </a:tc>
              </a:tr>
              <a:tr h="1443535">
                <a:tc>
                  <a:txBody>
                    <a:bodyPr/>
                    <a:lstStyle/>
                    <a:p>
                      <a:pPr marL="0" marR="0" indent="0">
                        <a:spcBef>
                          <a:spcPts val="0"/>
                        </a:spcBef>
                        <a:spcAft>
                          <a:spcPts val="200"/>
                        </a:spcAft>
                      </a:pPr>
                      <a:r>
                        <a:rPr lang="en-US" sz="2000" b="1" dirty="0">
                          <a:effectLst/>
                          <a:latin typeface="Arial"/>
                          <a:ea typeface="Batang"/>
                          <a:cs typeface="Arial"/>
                        </a:rPr>
                        <a:t>Naïve inquiry</a:t>
                      </a:r>
                      <a:r>
                        <a:rPr lang="en-US" sz="2000" dirty="0">
                          <a:effectLst/>
                          <a:latin typeface="Arial"/>
                          <a:ea typeface="Batang"/>
                          <a:cs typeface="Arial"/>
                        </a:rPr>
                        <a:t/>
                      </a:r>
                      <a:br>
                        <a:rPr lang="en-US" sz="2000" dirty="0">
                          <a:effectLst/>
                          <a:latin typeface="Arial"/>
                          <a:ea typeface="Batang"/>
                          <a:cs typeface="Arial"/>
                        </a:rPr>
                      </a:br>
                      <a:r>
                        <a:rPr lang="en-US" sz="2000" dirty="0">
                          <a:effectLst/>
                          <a:latin typeface="Arial"/>
                          <a:ea typeface="Batang"/>
                          <a:cs typeface="Arial"/>
                        </a:rPr>
                        <a:t>Find the cause: </a:t>
                      </a:r>
                      <a:r>
                        <a:rPr lang="en-US" sz="2000" dirty="0" smtClean="0">
                          <a:effectLst/>
                          <a:latin typeface="Arial"/>
                          <a:ea typeface="Batang"/>
                          <a:cs typeface="Arial"/>
                        </a:rPr>
                        <a:t/>
                      </a:r>
                      <a:br>
                        <a:rPr lang="en-US" sz="2000" dirty="0" smtClean="0">
                          <a:effectLst/>
                          <a:latin typeface="Arial"/>
                          <a:ea typeface="Batang"/>
                          <a:cs typeface="Arial"/>
                        </a:rPr>
                      </a:br>
                      <a:r>
                        <a:rPr lang="en-US" sz="2000" dirty="0" smtClean="0">
                          <a:effectLst/>
                          <a:latin typeface="Arial"/>
                          <a:ea typeface="Batang"/>
                          <a:cs typeface="Arial"/>
                        </a:rPr>
                        <a:t>What </a:t>
                      </a:r>
                      <a:r>
                        <a:rPr lang="en-US" sz="2000" dirty="0">
                          <a:effectLst/>
                          <a:latin typeface="Arial"/>
                          <a:ea typeface="Batang"/>
                          <a:cs typeface="Arial"/>
                        </a:rPr>
                        <a:t>made an event happen? </a:t>
                      </a:r>
                    </a:p>
                  </a:txBody>
                  <a:tcPr marL="68580" marR="68580" marT="0" marB="0"/>
                </a:tc>
                <a:tc>
                  <a:txBody>
                    <a:bodyPr/>
                    <a:lstStyle/>
                    <a:p>
                      <a:pPr marL="0" marR="0" indent="0">
                        <a:spcBef>
                          <a:spcPts val="0"/>
                        </a:spcBef>
                        <a:spcAft>
                          <a:spcPts val="200"/>
                        </a:spcAft>
                      </a:pPr>
                      <a:r>
                        <a:rPr lang="en-US" sz="2000" dirty="0">
                          <a:effectLst/>
                          <a:latin typeface="Arial"/>
                          <a:ea typeface="Batang"/>
                          <a:cs typeface="Arial"/>
                        </a:rPr>
                        <a:t>Claim is cause and effect regardless of stated research question.</a:t>
                      </a:r>
                    </a:p>
                    <a:p>
                      <a:pPr marL="0" marR="0" indent="0">
                        <a:spcBef>
                          <a:spcPts val="0"/>
                        </a:spcBef>
                        <a:spcAft>
                          <a:spcPts val="200"/>
                        </a:spcAft>
                      </a:pPr>
                      <a:r>
                        <a:rPr lang="en-US" sz="2000" dirty="0">
                          <a:effectLst/>
                          <a:latin typeface="Arial"/>
                          <a:ea typeface="Batang"/>
                          <a:cs typeface="Arial"/>
                        </a:rPr>
                        <a:t>Evidence, including personal experience, shows connection between cause and effect </a:t>
                      </a:r>
                    </a:p>
                  </a:txBody>
                  <a:tcPr marL="68580" marR="68580" marT="0" marB="0"/>
                </a:tc>
              </a:tr>
              <a:tr h="1443535">
                <a:tc>
                  <a:txBody>
                    <a:bodyPr/>
                    <a:lstStyle/>
                    <a:p>
                      <a:pPr marL="0" marR="0" indent="0">
                        <a:spcBef>
                          <a:spcPts val="0"/>
                        </a:spcBef>
                        <a:spcAft>
                          <a:spcPts val="200"/>
                        </a:spcAft>
                      </a:pPr>
                      <a:r>
                        <a:rPr lang="en-US" sz="2000" b="1" dirty="0">
                          <a:effectLst/>
                          <a:latin typeface="Arial"/>
                          <a:ea typeface="Batang"/>
                          <a:cs typeface="Arial"/>
                        </a:rPr>
                        <a:t>Naïve engineering</a:t>
                      </a:r>
                      <a:endParaRPr lang="en-US" sz="2000" dirty="0">
                        <a:effectLst/>
                        <a:latin typeface="Arial"/>
                        <a:ea typeface="Batang"/>
                        <a:cs typeface="Arial"/>
                      </a:endParaRPr>
                    </a:p>
                    <a:p>
                      <a:pPr marL="0" marR="0" indent="0">
                        <a:spcBef>
                          <a:spcPts val="0"/>
                        </a:spcBef>
                        <a:spcAft>
                          <a:spcPts val="200"/>
                        </a:spcAft>
                      </a:pPr>
                      <a:r>
                        <a:rPr lang="en-US" sz="2000" dirty="0">
                          <a:effectLst/>
                          <a:latin typeface="Arial"/>
                          <a:ea typeface="Batang"/>
                          <a:cs typeface="Arial"/>
                        </a:rPr>
                        <a:t>Find the winner or the best </a:t>
                      </a:r>
                      <a:r>
                        <a:rPr lang="en-US" sz="2000" dirty="0" smtClean="0">
                          <a:effectLst/>
                          <a:latin typeface="Arial"/>
                          <a:ea typeface="Batang"/>
                          <a:cs typeface="Arial"/>
                        </a:rPr>
                        <a:t>approach: </a:t>
                      </a:r>
                      <a:r>
                        <a:rPr lang="en-US" sz="2000" dirty="0">
                          <a:effectLst/>
                          <a:latin typeface="Arial"/>
                          <a:ea typeface="Batang"/>
                          <a:cs typeface="Arial"/>
                        </a:rPr>
                        <a:t>What way works best?</a:t>
                      </a:r>
                    </a:p>
                  </a:txBody>
                  <a:tcPr marL="68580" marR="68580" marT="0" marB="0"/>
                </a:tc>
                <a:tc>
                  <a:txBody>
                    <a:bodyPr/>
                    <a:lstStyle/>
                    <a:p>
                      <a:pPr marL="0" marR="0" indent="0">
                        <a:spcBef>
                          <a:spcPts val="0"/>
                        </a:spcBef>
                        <a:spcAft>
                          <a:spcPts val="200"/>
                        </a:spcAft>
                      </a:pPr>
                      <a:r>
                        <a:rPr lang="en-US" sz="2000">
                          <a:effectLst/>
                          <a:latin typeface="Arial"/>
                          <a:ea typeface="Batang"/>
                          <a:cs typeface="Arial"/>
                        </a:rPr>
                        <a:t>Claim is about what works or how to make something happen.  </a:t>
                      </a:r>
                    </a:p>
                    <a:p>
                      <a:pPr marL="0" marR="0" indent="0">
                        <a:spcBef>
                          <a:spcPts val="0"/>
                        </a:spcBef>
                        <a:spcAft>
                          <a:spcPts val="200"/>
                        </a:spcAft>
                      </a:pPr>
                      <a:r>
                        <a:rPr lang="en-US" sz="2000">
                          <a:effectLst/>
                          <a:latin typeface="Arial"/>
                          <a:ea typeface="Batang"/>
                          <a:cs typeface="Arial"/>
                        </a:rPr>
                        <a:t>Evidence, including personal experience, identifies winner or what works </a:t>
                      </a:r>
                    </a:p>
                  </a:txBody>
                  <a:tcPr marL="68580" marR="68580" marT="0" marB="0"/>
                </a:tc>
              </a:tr>
              <a:tr h="1443535">
                <a:tc>
                  <a:txBody>
                    <a:bodyPr/>
                    <a:lstStyle/>
                    <a:p>
                      <a:pPr marL="0" marR="0" indent="0">
                        <a:spcBef>
                          <a:spcPts val="0"/>
                        </a:spcBef>
                        <a:spcAft>
                          <a:spcPts val="200"/>
                        </a:spcAft>
                      </a:pPr>
                      <a:r>
                        <a:rPr lang="en-US" sz="2000" b="1" dirty="0">
                          <a:solidFill>
                            <a:srgbClr val="990000"/>
                          </a:solidFill>
                          <a:effectLst/>
                          <a:latin typeface="Arial"/>
                          <a:ea typeface="Batang"/>
                          <a:cs typeface="Arial"/>
                        </a:rPr>
                        <a:t>School science inquiry</a:t>
                      </a:r>
                      <a:r>
                        <a:rPr lang="en-US" sz="2000" dirty="0">
                          <a:solidFill>
                            <a:srgbClr val="990000"/>
                          </a:solidFill>
                          <a:effectLst/>
                          <a:latin typeface="Arial"/>
                          <a:ea typeface="Batang"/>
                          <a:cs typeface="Arial"/>
                        </a:rPr>
                        <a:t> </a:t>
                      </a:r>
                      <a:br>
                        <a:rPr lang="en-US" sz="2000" dirty="0">
                          <a:solidFill>
                            <a:srgbClr val="990000"/>
                          </a:solidFill>
                          <a:effectLst/>
                          <a:latin typeface="Arial"/>
                          <a:ea typeface="Batang"/>
                          <a:cs typeface="Arial"/>
                        </a:rPr>
                      </a:br>
                      <a:r>
                        <a:rPr lang="en-US" sz="2000" dirty="0">
                          <a:solidFill>
                            <a:srgbClr val="990000"/>
                          </a:solidFill>
                          <a:effectLst/>
                          <a:latin typeface="Arial"/>
                          <a:ea typeface="Batang"/>
                          <a:cs typeface="Arial"/>
                        </a:rPr>
                        <a:t>Replicate the right answer: </a:t>
                      </a:r>
                      <a:r>
                        <a:rPr lang="en-US" sz="2000" dirty="0" smtClean="0">
                          <a:solidFill>
                            <a:srgbClr val="990000"/>
                          </a:solidFill>
                          <a:effectLst/>
                          <a:latin typeface="Arial"/>
                          <a:ea typeface="Batang"/>
                          <a:cs typeface="Arial"/>
                        </a:rPr>
                        <a:t/>
                      </a:r>
                      <a:br>
                        <a:rPr lang="en-US" sz="2000" dirty="0" smtClean="0">
                          <a:solidFill>
                            <a:srgbClr val="990000"/>
                          </a:solidFill>
                          <a:effectLst/>
                          <a:latin typeface="Arial"/>
                          <a:ea typeface="Batang"/>
                          <a:cs typeface="Arial"/>
                        </a:rPr>
                      </a:br>
                      <a:r>
                        <a:rPr lang="en-US" sz="2000" dirty="0" smtClean="0">
                          <a:solidFill>
                            <a:srgbClr val="990000"/>
                          </a:solidFill>
                          <a:effectLst/>
                          <a:latin typeface="Arial"/>
                          <a:ea typeface="Batang"/>
                          <a:cs typeface="Arial"/>
                        </a:rPr>
                        <a:t>How </a:t>
                      </a:r>
                      <a:r>
                        <a:rPr lang="en-US" sz="2000" dirty="0">
                          <a:solidFill>
                            <a:srgbClr val="990000"/>
                          </a:solidFill>
                          <a:effectLst/>
                          <a:latin typeface="Arial"/>
                          <a:ea typeface="Batang"/>
                          <a:cs typeface="Arial"/>
                        </a:rPr>
                        <a:t>can I make the correct measurements to arrive at the correct result?</a:t>
                      </a:r>
                    </a:p>
                  </a:txBody>
                  <a:tcPr marL="68580" marR="68580" marT="0" marB="0"/>
                </a:tc>
                <a:tc>
                  <a:txBody>
                    <a:bodyPr/>
                    <a:lstStyle/>
                    <a:p>
                      <a:pPr marL="0" marR="0" indent="0">
                        <a:spcBef>
                          <a:spcPts val="0"/>
                        </a:spcBef>
                        <a:spcAft>
                          <a:spcPts val="200"/>
                        </a:spcAft>
                      </a:pPr>
                      <a:r>
                        <a:rPr lang="en-US" sz="2000" dirty="0">
                          <a:solidFill>
                            <a:srgbClr val="990000"/>
                          </a:solidFill>
                          <a:effectLst/>
                          <a:latin typeface="Arial"/>
                          <a:ea typeface="Batang"/>
                          <a:cs typeface="Arial"/>
                        </a:rPr>
                        <a:t>Claim is scientific correct answer regardless of stated research question.</a:t>
                      </a:r>
                    </a:p>
                    <a:p>
                      <a:pPr marL="0" marR="0" indent="0">
                        <a:spcBef>
                          <a:spcPts val="0"/>
                        </a:spcBef>
                        <a:spcAft>
                          <a:spcPts val="200"/>
                        </a:spcAft>
                      </a:pPr>
                      <a:r>
                        <a:rPr lang="en-US" sz="2000" dirty="0">
                          <a:solidFill>
                            <a:srgbClr val="990000"/>
                          </a:solidFill>
                          <a:effectLst/>
                          <a:latin typeface="Arial"/>
                          <a:ea typeface="Batang"/>
                          <a:cs typeface="Arial"/>
                        </a:rPr>
                        <a:t>Evidence is authority of canonical science, confirmed by data.</a:t>
                      </a:r>
                    </a:p>
                  </a:txBody>
                  <a:tcPr marL="68580" marR="68580" marT="0" marB="0"/>
                </a:tc>
              </a:tr>
              <a:tr h="1443535">
                <a:tc>
                  <a:txBody>
                    <a:bodyPr/>
                    <a:lstStyle/>
                    <a:p>
                      <a:pPr marL="0" marR="0" indent="0">
                        <a:spcBef>
                          <a:spcPts val="0"/>
                        </a:spcBef>
                        <a:spcAft>
                          <a:spcPts val="200"/>
                        </a:spcAft>
                      </a:pPr>
                      <a:r>
                        <a:rPr lang="en-US" sz="2000" b="1" dirty="0">
                          <a:effectLst/>
                          <a:latin typeface="Arial"/>
                          <a:ea typeface="Batang"/>
                          <a:cs typeface="Arial"/>
                        </a:rPr>
                        <a:t>Scientific inquiry</a:t>
                      </a:r>
                      <a:r>
                        <a:rPr lang="en-US" sz="2000" dirty="0">
                          <a:effectLst/>
                          <a:latin typeface="Arial"/>
                          <a:ea typeface="Batang"/>
                          <a:cs typeface="Arial"/>
                        </a:rPr>
                        <a:t/>
                      </a:r>
                      <a:br>
                        <a:rPr lang="en-US" sz="2000" dirty="0">
                          <a:effectLst/>
                          <a:latin typeface="Arial"/>
                          <a:ea typeface="Batang"/>
                          <a:cs typeface="Arial"/>
                        </a:rPr>
                      </a:br>
                      <a:r>
                        <a:rPr lang="en-US" sz="2000" dirty="0">
                          <a:effectLst/>
                          <a:latin typeface="Arial"/>
                          <a:ea typeface="Batang"/>
                          <a:cs typeface="Arial"/>
                        </a:rPr>
                        <a:t>Notice and manage uncertainty: </a:t>
                      </a:r>
                      <a:r>
                        <a:rPr lang="en-US" sz="2000" dirty="0" smtClean="0">
                          <a:effectLst/>
                          <a:latin typeface="Arial"/>
                          <a:ea typeface="Batang"/>
                          <a:cs typeface="Arial"/>
                        </a:rPr>
                        <a:t/>
                      </a:r>
                      <a:br>
                        <a:rPr lang="en-US" sz="2000" dirty="0" smtClean="0">
                          <a:effectLst/>
                          <a:latin typeface="Arial"/>
                          <a:ea typeface="Batang"/>
                          <a:cs typeface="Arial"/>
                        </a:rPr>
                      </a:br>
                      <a:r>
                        <a:rPr lang="en-US" sz="2000" dirty="0" smtClean="0">
                          <a:effectLst/>
                          <a:latin typeface="Arial"/>
                          <a:ea typeface="Batang"/>
                          <a:cs typeface="Arial"/>
                        </a:rPr>
                        <a:t>What </a:t>
                      </a:r>
                      <a:r>
                        <a:rPr lang="en-US" sz="2000" dirty="0">
                          <a:effectLst/>
                          <a:latin typeface="Arial"/>
                          <a:ea typeface="Batang"/>
                          <a:cs typeface="Arial"/>
                        </a:rPr>
                        <a:t>conclusions are warranted by the data and by scientific reasoning?</a:t>
                      </a:r>
                    </a:p>
                  </a:txBody>
                  <a:tcPr marL="68580" marR="68580" marT="0" marB="0"/>
                </a:tc>
                <a:tc>
                  <a:txBody>
                    <a:bodyPr/>
                    <a:lstStyle/>
                    <a:p>
                      <a:pPr marL="0" marR="0" indent="0">
                        <a:spcBef>
                          <a:spcPts val="0"/>
                        </a:spcBef>
                        <a:spcAft>
                          <a:spcPts val="200"/>
                        </a:spcAft>
                      </a:pPr>
                      <a:r>
                        <a:rPr lang="en-US" sz="2000" dirty="0">
                          <a:effectLst/>
                          <a:latin typeface="Arial"/>
                          <a:ea typeface="Batang"/>
                          <a:cs typeface="Arial"/>
                        </a:rPr>
                        <a:t>Claim involves tracing matter or energy.</a:t>
                      </a:r>
                    </a:p>
                    <a:p>
                      <a:pPr marL="0" marR="0" indent="0">
                        <a:spcBef>
                          <a:spcPts val="0"/>
                        </a:spcBef>
                        <a:spcAft>
                          <a:spcPts val="200"/>
                        </a:spcAft>
                      </a:pPr>
                      <a:r>
                        <a:rPr lang="en-US" sz="2000" dirty="0">
                          <a:effectLst/>
                          <a:latin typeface="Arial"/>
                          <a:ea typeface="Batang"/>
                          <a:cs typeface="Arial"/>
                        </a:rPr>
                        <a:t>Evidence is evaluated by reasoning: using an atomic-molecular models and principle of conservation to constrain the argument.</a:t>
                      </a:r>
                    </a:p>
                  </a:txBody>
                  <a:tcPr marL="68580" marR="68580" marT="0" marB="0"/>
                </a:tc>
              </a:tr>
            </a:tbl>
          </a:graphicData>
        </a:graphic>
      </p:graphicFrame>
    </p:spTree>
    <p:extLst>
      <p:ext uri="{BB962C8B-B14F-4D97-AF65-F5344CB8AC3E}">
        <p14:creationId xmlns:p14="http://schemas.microsoft.com/office/powerpoint/2010/main" val="336841344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Science Inquiry</a:t>
            </a:r>
            <a:endParaRPr lang="en-US" dirty="0"/>
          </a:p>
        </p:txBody>
      </p:sp>
      <p:sp>
        <p:nvSpPr>
          <p:cNvPr id="3" name="Content Placeholder 2"/>
          <p:cNvSpPr>
            <a:spLocks noGrp="1"/>
          </p:cNvSpPr>
          <p:nvPr>
            <p:ph idx="1"/>
          </p:nvPr>
        </p:nvSpPr>
        <p:spPr/>
        <p:txBody>
          <a:bodyPr/>
          <a:lstStyle/>
          <a:p>
            <a:pPr marL="0" indent="0">
              <a:buNone/>
            </a:pPr>
            <a:r>
              <a:rPr lang="en-US" dirty="0"/>
              <a:t>Careful </a:t>
            </a:r>
            <a:r>
              <a:rPr lang="en-US" dirty="0" smtClean="0"/>
              <a:t>procedures and reducing experimenter errors </a:t>
            </a:r>
            <a:r>
              <a:rPr lang="en-US" dirty="0"/>
              <a:t>are the best way to manage uncertainty.</a:t>
            </a:r>
          </a:p>
        </p:txBody>
      </p:sp>
      <p:pic>
        <p:nvPicPr>
          <p:cNvPr id="4" name="Picture 3" descr="mealworms 3.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84163" y="3461289"/>
            <a:ext cx="2599981" cy="1950872"/>
          </a:xfrm>
          <a:prstGeom prst="rect">
            <a:avLst/>
          </a:prstGeom>
        </p:spPr>
      </p:pic>
      <p:pic>
        <p:nvPicPr>
          <p:cNvPr id="5" name="Picture 4" descr="mealworms 7.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186389" y="3344300"/>
            <a:ext cx="2671861" cy="1993872"/>
          </a:xfrm>
          <a:prstGeom prst="rect">
            <a:avLst/>
          </a:prstGeom>
        </p:spPr>
      </p:pic>
      <p:pic>
        <p:nvPicPr>
          <p:cNvPr id="6" name="Picture 5" descr="IMG_1726.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149057" y="3322454"/>
            <a:ext cx="2767111" cy="2074332"/>
          </a:xfrm>
          <a:prstGeom prst="rect">
            <a:avLst/>
          </a:prstGeom>
        </p:spPr>
      </p:pic>
    </p:spTree>
    <p:extLst>
      <p:ext uri="{BB962C8B-B14F-4D97-AF65-F5344CB8AC3E}">
        <p14:creationId xmlns:p14="http://schemas.microsoft.com/office/powerpoint/2010/main" val="236608309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Inquiry practices in a context</a:t>
            </a:r>
            <a:endParaRPr lang="en-US" dirty="0"/>
          </a:p>
        </p:txBody>
      </p:sp>
      <p:sp>
        <p:nvSpPr>
          <p:cNvPr id="3" name="Content Placeholder 2"/>
          <p:cNvSpPr>
            <a:spLocks noGrp="1"/>
          </p:cNvSpPr>
          <p:nvPr>
            <p:ph idx="1"/>
          </p:nvPr>
        </p:nvSpPr>
        <p:spPr>
          <a:xfrm>
            <a:off x="554735" y="1824905"/>
            <a:ext cx="8303515" cy="4317435"/>
          </a:xfrm>
        </p:spPr>
        <p:txBody>
          <a:bodyPr>
            <a:normAutofit/>
          </a:bodyPr>
          <a:lstStyle/>
          <a:p>
            <a:pPr marL="0" indent="0">
              <a:buNone/>
            </a:pPr>
            <a:r>
              <a:rPr lang="en-US" dirty="0" smtClean="0"/>
              <a:t>Uncovering student difficulties inquiry in carbon-transforming processes:</a:t>
            </a:r>
          </a:p>
          <a:p>
            <a:r>
              <a:rPr lang="en-US" dirty="0" smtClean="0"/>
              <a:t>Specific difficulties related to principles of conservation and atomic-molecular models</a:t>
            </a:r>
          </a:p>
          <a:p>
            <a:r>
              <a:rPr lang="en-US" dirty="0" smtClean="0"/>
              <a:t>results in more powerful translation to teaching and learning activities that connect inquiry and student explanations</a:t>
            </a:r>
          </a:p>
          <a:p>
            <a:endParaRPr lang="en-US" dirty="0"/>
          </a:p>
        </p:txBody>
      </p:sp>
    </p:spTree>
    <p:extLst>
      <p:ext uri="{BB962C8B-B14F-4D97-AF65-F5344CB8AC3E}">
        <p14:creationId xmlns:p14="http://schemas.microsoft.com/office/powerpoint/2010/main" val="23050394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pPr marL="0" indent="0">
              <a:buNone/>
            </a:pPr>
            <a:r>
              <a:rPr lang="en-US" b="1" dirty="0" smtClean="0">
                <a:solidFill>
                  <a:srgbClr val="990000"/>
                </a:solidFill>
              </a:rPr>
              <a:t>Environmental Literacy Group </a:t>
            </a:r>
          </a:p>
          <a:p>
            <a:pPr marL="0" indent="0">
              <a:buNone/>
            </a:pPr>
            <a:r>
              <a:rPr lang="en-US" dirty="0" smtClean="0"/>
              <a:t>Andy Anderson</a:t>
            </a:r>
          </a:p>
          <a:p>
            <a:pPr marL="0" indent="0">
              <a:buNone/>
            </a:pPr>
            <a:r>
              <a:rPr lang="en-US" dirty="0" smtClean="0"/>
              <a:t>Jennifer Doherty</a:t>
            </a:r>
          </a:p>
          <a:p>
            <a:pPr marL="0" indent="0">
              <a:buNone/>
            </a:pPr>
            <a:r>
              <a:rPr lang="en-US" dirty="0" smtClean="0"/>
              <a:t>Joyce Parker</a:t>
            </a:r>
          </a:p>
          <a:p>
            <a:pPr marL="0" indent="0">
              <a:buNone/>
            </a:pPr>
            <a:r>
              <a:rPr lang="en-US" dirty="0" smtClean="0"/>
              <a:t>Jane Rice</a:t>
            </a:r>
            <a:endParaRPr lang="en-US" dirty="0"/>
          </a:p>
        </p:txBody>
      </p:sp>
      <p:pic>
        <p:nvPicPr>
          <p:cNvPr id="4" name="Picture 3" descr="MSU-Wordmark-Black.eps"/>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241116" y="2593052"/>
            <a:ext cx="4448215" cy="1482738"/>
          </a:xfrm>
          <a:prstGeom prst="rect">
            <a:avLst/>
          </a:prstGeom>
        </p:spPr>
      </p:pic>
      <p:sp>
        <p:nvSpPr>
          <p:cNvPr id="6" name="TextBox 21"/>
          <p:cNvSpPr txBox="1">
            <a:spLocks noChangeArrowheads="1"/>
          </p:cNvSpPr>
          <p:nvPr/>
        </p:nvSpPr>
        <p:spPr bwMode="auto">
          <a:xfrm>
            <a:off x="5492450" y="4929421"/>
            <a:ext cx="3651550" cy="1908215"/>
          </a:xfrm>
          <a:prstGeom prst="rect">
            <a:avLst/>
          </a:prstGeom>
          <a:noFill/>
          <a:ln w="6350">
            <a:noFill/>
            <a:miter lim="800000"/>
            <a:headEnd/>
            <a:tailEnd/>
          </a:ln>
        </p:spPr>
        <p:txBody>
          <a:bodyPr wrap="square" tIns="91440" bIns="91440">
            <a:spAutoFit/>
          </a:bodyPr>
          <a:lstStyle/>
          <a:p>
            <a:r>
              <a:rPr lang="en-US" sz="1600" b="1" dirty="0">
                <a:solidFill>
                  <a:srgbClr val="000000"/>
                </a:solidFill>
                <a:latin typeface="+mn-lt"/>
                <a:cs typeface="Times New Roman" pitchFamily="18" charset="0"/>
              </a:rPr>
              <a:t>Acknowledgment: </a:t>
            </a:r>
            <a:r>
              <a:rPr lang="en-US" sz="1600" dirty="0">
                <a:solidFill>
                  <a:srgbClr val="000000"/>
                </a:solidFill>
                <a:latin typeface="+mn-lt"/>
                <a:cs typeface="Times New Roman" pitchFamily="18" charset="0"/>
              </a:rPr>
              <a:t>This work is supported by NSF-DRK12 (#</a:t>
            </a:r>
            <a:r>
              <a:rPr lang="en-US" sz="1600" dirty="0" smtClean="0">
                <a:solidFill>
                  <a:srgbClr val="000000"/>
                </a:solidFill>
                <a:latin typeface="+mn-lt"/>
                <a:cs typeface="Times New Roman" pitchFamily="18" charset="0"/>
              </a:rPr>
              <a:t>1020187). Any opinions</a:t>
            </a:r>
            <a:r>
              <a:rPr lang="en-US" sz="1600" dirty="0">
                <a:solidFill>
                  <a:srgbClr val="000000"/>
                </a:solidFill>
                <a:latin typeface="+mn-lt"/>
                <a:cs typeface="Times New Roman" pitchFamily="18" charset="0"/>
              </a:rPr>
              <a:t>, </a:t>
            </a:r>
            <a:r>
              <a:rPr lang="en-US" sz="1600" dirty="0" smtClean="0">
                <a:solidFill>
                  <a:srgbClr val="000000"/>
                </a:solidFill>
                <a:latin typeface="+mn-lt"/>
                <a:cs typeface="Times New Roman" pitchFamily="18" charset="0"/>
              </a:rPr>
              <a:t>findings, </a:t>
            </a:r>
            <a:r>
              <a:rPr lang="en-US" sz="1600" dirty="0">
                <a:solidFill>
                  <a:srgbClr val="000000"/>
                </a:solidFill>
                <a:latin typeface="+mn-lt"/>
                <a:cs typeface="Times New Roman" pitchFamily="18" charset="0"/>
              </a:rPr>
              <a:t>and conclusions </a:t>
            </a:r>
            <a:r>
              <a:rPr lang="en-US" sz="1600" dirty="0" smtClean="0">
                <a:solidFill>
                  <a:srgbClr val="000000"/>
                </a:solidFill>
                <a:latin typeface="+mn-lt"/>
                <a:cs typeface="Times New Roman" pitchFamily="18" charset="0"/>
              </a:rPr>
              <a:t>or recommendations expressed </a:t>
            </a:r>
            <a:r>
              <a:rPr lang="en-US" sz="1600" dirty="0">
                <a:solidFill>
                  <a:srgbClr val="000000"/>
                </a:solidFill>
                <a:latin typeface="+mn-lt"/>
                <a:cs typeface="Times New Roman" pitchFamily="18" charset="0"/>
              </a:rPr>
              <a:t>here are those of the authors and do not necessarily reflect the views of the </a:t>
            </a:r>
            <a:r>
              <a:rPr lang="en-US" sz="1600" dirty="0" smtClean="0">
                <a:solidFill>
                  <a:srgbClr val="000000"/>
                </a:solidFill>
                <a:latin typeface="+mn-lt"/>
                <a:cs typeface="Times New Roman" pitchFamily="18" charset="0"/>
              </a:rPr>
              <a:t>National Science Foundation.</a:t>
            </a:r>
            <a:endParaRPr lang="en-US" sz="1600" dirty="0">
              <a:solidFill>
                <a:srgbClr val="000000"/>
              </a:solidFill>
              <a:latin typeface="+mn-lt"/>
              <a:cs typeface="Times New Roman" pitchFamily="18" charset="0"/>
            </a:endParaRPr>
          </a:p>
        </p:txBody>
      </p:sp>
      <p:pic>
        <p:nvPicPr>
          <p:cNvPr id="7" name="Picture 174" descr="NSF-logo"/>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241117" y="5291172"/>
            <a:ext cx="1014266" cy="1145859"/>
          </a:xfrm>
          <a:prstGeom prst="rect">
            <a:avLst/>
          </a:prstGeom>
          <a:noFill/>
          <a:ln w="9525">
            <a:noFill/>
            <a:miter lim="800000"/>
            <a:headEnd/>
            <a:tailEnd/>
          </a:ln>
        </p:spPr>
      </p:pic>
    </p:spTree>
    <p:extLst>
      <p:ext uri="{BB962C8B-B14F-4D97-AF65-F5344CB8AC3E}">
        <p14:creationId xmlns:p14="http://schemas.microsoft.com/office/powerpoint/2010/main" val="381460195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Inquiry practice—important learning goal</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solidFill>
                  <a:schemeClr val="tx1"/>
                </a:solidFill>
              </a:rPr>
              <a:t>Students need to </a:t>
            </a:r>
            <a:r>
              <a:rPr lang="en-US" dirty="0">
                <a:solidFill>
                  <a:schemeClr val="tx1"/>
                </a:solidFill>
              </a:rPr>
              <a:t>develop an understanding of the practices of </a:t>
            </a:r>
            <a:r>
              <a:rPr lang="en-US" dirty="0" smtClean="0">
                <a:solidFill>
                  <a:schemeClr val="tx1"/>
                </a:solidFill>
              </a:rPr>
              <a:t>science, </a:t>
            </a:r>
            <a:r>
              <a:rPr lang="en-US" dirty="0">
                <a:solidFill>
                  <a:schemeClr val="tx1"/>
                </a:solidFill>
              </a:rPr>
              <a:t>which is as important </a:t>
            </a:r>
            <a:r>
              <a:rPr lang="en-US" dirty="0" smtClean="0">
                <a:solidFill>
                  <a:schemeClr val="tx1"/>
                </a:solidFill>
              </a:rPr>
              <a:t>to understanding </a:t>
            </a:r>
            <a:r>
              <a:rPr lang="en-US" dirty="0">
                <a:solidFill>
                  <a:schemeClr val="tx1"/>
                </a:solidFill>
              </a:rPr>
              <a:t>science as knowledge of its </a:t>
            </a:r>
            <a:r>
              <a:rPr lang="en-US" dirty="0" smtClean="0">
                <a:solidFill>
                  <a:schemeClr val="tx1"/>
                </a:solidFill>
              </a:rPr>
              <a:t>content </a:t>
            </a:r>
            <a:r>
              <a:rPr lang="en-US" sz="2400" dirty="0" smtClean="0"/>
              <a:t>(NRC K-12 Framework)</a:t>
            </a:r>
          </a:p>
        </p:txBody>
      </p:sp>
      <p:pic>
        <p:nvPicPr>
          <p:cNvPr id="4" name="Picture 3" descr="SoTL Photos 533.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2828" y="3926038"/>
            <a:ext cx="3468950" cy="2601713"/>
          </a:xfrm>
          <a:prstGeom prst="rect">
            <a:avLst/>
          </a:prstGeom>
        </p:spPr>
      </p:pic>
      <p:pic>
        <p:nvPicPr>
          <p:cNvPr id="5" name="Picture 4" descr="SME.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13468" y="3879173"/>
            <a:ext cx="3055252" cy="2664858"/>
          </a:xfrm>
          <a:prstGeom prst="rect">
            <a:avLst/>
          </a:prstGeom>
        </p:spPr>
      </p:pic>
      <p:sp>
        <p:nvSpPr>
          <p:cNvPr id="6" name="TextBox 5"/>
          <p:cNvSpPr txBox="1"/>
          <p:nvPr/>
        </p:nvSpPr>
        <p:spPr>
          <a:xfrm>
            <a:off x="8004542" y="5304742"/>
            <a:ext cx="1048754" cy="1200329"/>
          </a:xfrm>
          <a:prstGeom prst="rect">
            <a:avLst/>
          </a:prstGeom>
          <a:noFill/>
        </p:spPr>
        <p:txBody>
          <a:bodyPr wrap="square" rtlCol="0">
            <a:spAutoFit/>
          </a:bodyPr>
          <a:lstStyle/>
          <a:p>
            <a:r>
              <a:rPr lang="en-US" dirty="0" smtClean="0"/>
              <a:t>Photo credit: Dr. Jane Rice</a:t>
            </a:r>
          </a:p>
        </p:txBody>
      </p:sp>
    </p:spTree>
    <p:extLst>
      <p:ext uri="{BB962C8B-B14F-4D97-AF65-F5344CB8AC3E}">
        <p14:creationId xmlns:p14="http://schemas.microsoft.com/office/powerpoint/2010/main" val="163405412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inquiry?</a:t>
            </a:r>
            <a:endParaRPr lang="en-US" dirty="0"/>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83961" y="2058494"/>
            <a:ext cx="7376758" cy="4486365"/>
          </a:xfrm>
          <a:prstGeom prst="rect">
            <a:avLst/>
          </a:prstGeom>
        </p:spPr>
      </p:pic>
      <p:sp>
        <p:nvSpPr>
          <p:cNvPr id="10" name="Rectangle 9"/>
          <p:cNvSpPr/>
          <p:nvPr/>
        </p:nvSpPr>
        <p:spPr>
          <a:xfrm>
            <a:off x="733624" y="3547272"/>
            <a:ext cx="1957664" cy="14856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733624" y="2058494"/>
            <a:ext cx="1957664" cy="148560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p:cNvSpPr/>
          <p:nvPr/>
        </p:nvSpPr>
        <p:spPr>
          <a:xfrm>
            <a:off x="6126806" y="1933162"/>
            <a:ext cx="1957664" cy="251961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8413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Inquiry practices in a context</a:t>
            </a:r>
            <a:endParaRPr lang="en-US" dirty="0"/>
          </a:p>
        </p:txBody>
      </p:sp>
      <p:sp>
        <p:nvSpPr>
          <p:cNvPr id="3" name="Content Placeholder 2"/>
          <p:cNvSpPr>
            <a:spLocks noGrp="1"/>
          </p:cNvSpPr>
          <p:nvPr>
            <p:ph idx="1"/>
          </p:nvPr>
        </p:nvSpPr>
        <p:spPr>
          <a:xfrm>
            <a:off x="554735" y="1824906"/>
            <a:ext cx="8303515" cy="4860975"/>
          </a:xfrm>
        </p:spPr>
        <p:txBody>
          <a:bodyPr>
            <a:normAutofit/>
          </a:bodyPr>
          <a:lstStyle/>
          <a:p>
            <a:pPr marL="0" indent="0">
              <a:buNone/>
            </a:pPr>
            <a:r>
              <a:rPr lang="en-US" dirty="0" smtClean="0"/>
              <a:t>Describe how students reason when doing inquiry investigations about carbon transforming processes</a:t>
            </a:r>
            <a:endParaRPr lang="en-US" dirty="0"/>
          </a:p>
          <a:p>
            <a:pPr marL="0" indent="0">
              <a:buNone/>
            </a:pPr>
            <a:endParaRPr lang="en-US" dirty="0" smtClean="0"/>
          </a:p>
          <a:p>
            <a:pPr marL="0" indent="0">
              <a:buNone/>
            </a:pPr>
            <a:endParaRPr lang="en-US" dirty="0"/>
          </a:p>
          <a:p>
            <a:pPr marL="0" indent="0">
              <a:buNone/>
            </a:pPr>
            <a:endParaRPr lang="en-US" sz="2000" dirty="0" smtClean="0"/>
          </a:p>
          <a:p>
            <a:pPr marL="0" indent="0">
              <a:buNone/>
            </a:pPr>
            <a:r>
              <a:rPr lang="en-US" sz="2000" dirty="0" smtClean="0"/>
              <a:t>			Other inquiry learning progressions:</a:t>
            </a:r>
            <a:br>
              <a:rPr lang="en-US" sz="2000" dirty="0" smtClean="0"/>
            </a:br>
            <a:r>
              <a:rPr lang="en-US" sz="2000" dirty="0" smtClean="0"/>
              <a:t>				Argumentation (</a:t>
            </a:r>
            <a:r>
              <a:rPr lang="en-US" sz="2000" dirty="0" err="1" smtClean="0"/>
              <a:t>Berland</a:t>
            </a:r>
            <a:r>
              <a:rPr lang="en-US" sz="2000" dirty="0" smtClean="0"/>
              <a:t> &amp; McNeill, 2012)</a:t>
            </a:r>
            <a:br>
              <a:rPr lang="en-US" sz="2000" dirty="0" smtClean="0"/>
            </a:br>
            <a:r>
              <a:rPr lang="en-US" sz="2000" dirty="0" smtClean="0"/>
              <a:t>				Modeling (Schwartz, 2009)</a:t>
            </a:r>
            <a:endParaRPr lang="en-US" sz="2000" dirty="0"/>
          </a:p>
        </p:txBody>
      </p:sp>
      <p:pic>
        <p:nvPicPr>
          <p:cNvPr id="4" name="Picture 3" descr="mealworms 3.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84163" y="3461289"/>
            <a:ext cx="2599981" cy="1950872"/>
          </a:xfrm>
          <a:prstGeom prst="rect">
            <a:avLst/>
          </a:prstGeom>
        </p:spPr>
      </p:pic>
      <p:pic>
        <p:nvPicPr>
          <p:cNvPr id="5" name="Picture 4" descr="mealworms 7.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86389" y="3344300"/>
            <a:ext cx="2671861" cy="1993872"/>
          </a:xfrm>
          <a:prstGeom prst="rect">
            <a:avLst/>
          </a:prstGeom>
        </p:spPr>
      </p:pic>
      <p:pic>
        <p:nvPicPr>
          <p:cNvPr id="6" name="Picture 5" descr="IMG_1726.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149057" y="3322454"/>
            <a:ext cx="2767111" cy="2074332"/>
          </a:xfrm>
          <a:prstGeom prst="rect">
            <a:avLst/>
          </a:prstGeom>
        </p:spPr>
      </p:pic>
    </p:spTree>
    <p:extLst>
      <p:ext uri="{BB962C8B-B14F-4D97-AF65-F5344CB8AC3E}">
        <p14:creationId xmlns:p14="http://schemas.microsoft.com/office/powerpoint/2010/main" val="3975064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a typeface="ＭＳ Ｐゴシック" pitchFamily="-105" charset="-128"/>
              </a:rPr>
              <a:t>Uncertainty </a:t>
            </a:r>
            <a:r>
              <a:rPr lang="en-US" b="1" dirty="0" smtClean="0">
                <a:ea typeface="ＭＳ Ｐゴシック" pitchFamily="-105" charset="-128"/>
              </a:rPr>
              <a:t/>
            </a:r>
            <a:br>
              <a:rPr lang="en-US" b="1" dirty="0" smtClean="0">
                <a:ea typeface="ＭＳ Ｐゴシック" pitchFamily="-105" charset="-128"/>
              </a:rPr>
            </a:br>
            <a:r>
              <a:rPr lang="en-US" dirty="0" smtClean="0">
                <a:ea typeface="ＭＳ Ｐゴシック" pitchFamily="-105" charset="-128"/>
              </a:rPr>
              <a:t>a </a:t>
            </a:r>
            <a:r>
              <a:rPr lang="en-US" dirty="0">
                <a:ea typeface="ＭＳ Ｐゴシック" pitchFamily="-105" charset="-128"/>
              </a:rPr>
              <a:t>core issue for scientific inquiry</a:t>
            </a:r>
            <a:endParaRPr lang="en-US" dirty="0"/>
          </a:p>
        </p:txBody>
      </p:sp>
      <p:sp>
        <p:nvSpPr>
          <p:cNvPr id="3" name="Content Placeholder 2"/>
          <p:cNvSpPr>
            <a:spLocks noGrp="1"/>
          </p:cNvSpPr>
          <p:nvPr>
            <p:ph idx="1"/>
          </p:nvPr>
        </p:nvSpPr>
        <p:spPr>
          <a:xfrm>
            <a:off x="554735" y="1824906"/>
            <a:ext cx="8303515" cy="4843145"/>
          </a:xfrm>
        </p:spPr>
        <p:txBody>
          <a:bodyPr>
            <a:normAutofit/>
          </a:bodyPr>
          <a:lstStyle/>
          <a:p>
            <a:pPr marL="0" indent="0">
              <a:buNone/>
            </a:pPr>
            <a:r>
              <a:rPr lang="en-US" b="1" dirty="0" smtClean="0"/>
              <a:t>The practices of scientists: </a:t>
            </a:r>
          </a:p>
          <a:p>
            <a:r>
              <a:rPr lang="en-US" b="1" dirty="0" smtClean="0"/>
              <a:t>identify</a:t>
            </a:r>
            <a:r>
              <a:rPr lang="en-US" dirty="0" smtClean="0"/>
              <a:t> </a:t>
            </a:r>
            <a:r>
              <a:rPr lang="en-US" dirty="0"/>
              <a:t>sources of uncertainty </a:t>
            </a:r>
          </a:p>
          <a:p>
            <a:r>
              <a:rPr lang="en-US" b="1" dirty="0" smtClean="0"/>
              <a:t>estimate </a:t>
            </a:r>
            <a:r>
              <a:rPr lang="en-US" dirty="0"/>
              <a:t>the extent of </a:t>
            </a:r>
            <a:r>
              <a:rPr lang="en-US" dirty="0" smtClean="0"/>
              <a:t>uncertaint</a:t>
            </a:r>
            <a:r>
              <a:rPr lang="en-US" dirty="0"/>
              <a:t>y</a:t>
            </a:r>
            <a:endParaRPr lang="en-US" dirty="0" smtClean="0"/>
          </a:p>
          <a:p>
            <a:r>
              <a:rPr lang="en-US" b="1" dirty="0" smtClean="0"/>
              <a:t>Engaging </a:t>
            </a:r>
            <a:r>
              <a:rPr lang="en-US" b="1" dirty="0"/>
              <a:t>in practices</a:t>
            </a:r>
            <a:r>
              <a:rPr lang="en-US" dirty="0"/>
              <a:t> that reduce uncertainty </a:t>
            </a:r>
          </a:p>
          <a:p>
            <a:pPr marL="0" indent="0">
              <a:lnSpc>
                <a:spcPct val="90000"/>
              </a:lnSpc>
              <a:buNone/>
            </a:pPr>
            <a:r>
              <a:rPr lang="en-US" sz="2000" dirty="0" smtClean="0"/>
              <a:t>				</a:t>
            </a:r>
            <a:endParaRPr lang="en-US" dirty="0" smtClean="0">
              <a:ea typeface="ＭＳ Ｐゴシック" pitchFamily="-105" charset="-128"/>
            </a:endParaRPr>
          </a:p>
        </p:txBody>
      </p:sp>
      <p:pic>
        <p:nvPicPr>
          <p:cNvPr id="4" name="Picture 3" descr="j0182882.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732419" y="4655673"/>
            <a:ext cx="1334878" cy="2012378"/>
          </a:xfrm>
          <a:prstGeom prst="rect">
            <a:avLst/>
          </a:prstGeom>
        </p:spPr>
      </p:pic>
    </p:spTree>
    <p:extLst>
      <p:ext uri="{BB962C8B-B14F-4D97-AF65-F5344CB8AC3E}">
        <p14:creationId xmlns:p14="http://schemas.microsoft.com/office/powerpoint/2010/main" val="6982540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ea typeface="ＭＳ Ｐゴシック" pitchFamily="-105" charset="-128"/>
              </a:rPr>
              <a:t>Uncertainty </a:t>
            </a:r>
            <a:r>
              <a:rPr lang="en-US" b="1" dirty="0" smtClean="0">
                <a:ea typeface="ＭＳ Ｐゴシック" pitchFamily="-105" charset="-128"/>
              </a:rPr>
              <a:t/>
            </a:r>
            <a:br>
              <a:rPr lang="en-US" b="1" dirty="0" smtClean="0">
                <a:ea typeface="ＭＳ Ｐゴシック" pitchFamily="-105" charset="-128"/>
              </a:rPr>
            </a:br>
            <a:r>
              <a:rPr lang="en-US" dirty="0" smtClean="0">
                <a:ea typeface="ＭＳ Ｐゴシック" pitchFamily="-105" charset="-128"/>
              </a:rPr>
              <a:t>a </a:t>
            </a:r>
            <a:r>
              <a:rPr lang="en-US" dirty="0">
                <a:ea typeface="ＭＳ Ｐゴシック" pitchFamily="-105" charset="-128"/>
              </a:rPr>
              <a:t>core issue for scientific inquiry</a:t>
            </a:r>
            <a:endParaRPr lang="en-US" dirty="0"/>
          </a:p>
        </p:txBody>
      </p:sp>
      <p:sp>
        <p:nvSpPr>
          <p:cNvPr id="3" name="Content Placeholder 2"/>
          <p:cNvSpPr>
            <a:spLocks noGrp="1"/>
          </p:cNvSpPr>
          <p:nvPr>
            <p:ph idx="1"/>
          </p:nvPr>
        </p:nvSpPr>
        <p:spPr>
          <a:xfrm>
            <a:off x="554735" y="1824906"/>
            <a:ext cx="8303515" cy="4843145"/>
          </a:xfrm>
        </p:spPr>
        <p:txBody>
          <a:bodyPr>
            <a:normAutofit/>
          </a:bodyPr>
          <a:lstStyle/>
          <a:p>
            <a:pPr marL="0" indent="0">
              <a:lnSpc>
                <a:spcPct val="90000"/>
              </a:lnSpc>
              <a:buNone/>
            </a:pPr>
            <a:r>
              <a:rPr lang="en-US" b="1" dirty="0"/>
              <a:t>The practices of scientists: </a:t>
            </a:r>
          </a:p>
          <a:p>
            <a:pPr marL="0" indent="0">
              <a:lnSpc>
                <a:spcPct val="90000"/>
              </a:lnSpc>
              <a:buNone/>
            </a:pPr>
            <a:r>
              <a:rPr lang="en-US" b="1" dirty="0" smtClean="0">
                <a:ea typeface="ＭＳ Ｐゴシック" pitchFamily="-105" charset="-128"/>
              </a:rPr>
              <a:t>Measurement</a:t>
            </a:r>
            <a:r>
              <a:rPr lang="en-US" dirty="0">
                <a:ea typeface="ＭＳ Ｐゴシック" pitchFamily="-105" charset="-128"/>
              </a:rPr>
              <a:t>– </a:t>
            </a:r>
            <a:r>
              <a:rPr lang="en-US" dirty="0" smtClean="0">
                <a:ea typeface="ＭＳ Ｐゴシック" pitchFamily="-105" charset="-128"/>
              </a:rPr>
              <a:t>Commitment </a:t>
            </a:r>
            <a:r>
              <a:rPr lang="en-US" dirty="0">
                <a:ea typeface="ＭＳ Ｐゴシック" pitchFamily="-105" charset="-128"/>
              </a:rPr>
              <a:t>to </a:t>
            </a:r>
            <a:r>
              <a:rPr lang="en-US" dirty="0" smtClean="0">
                <a:ea typeface="ＭＳ Ｐゴシック" pitchFamily="-105" charset="-128"/>
              </a:rPr>
              <a:t>critique and rigor </a:t>
            </a:r>
            <a:r>
              <a:rPr lang="en-US" dirty="0">
                <a:ea typeface="ＭＳ Ｐゴシック" pitchFamily="-105" charset="-128"/>
              </a:rPr>
              <a:t>in research </a:t>
            </a:r>
            <a:r>
              <a:rPr lang="en-US" dirty="0" smtClean="0">
                <a:ea typeface="ＭＳ Ｐゴシック" pitchFamily="-105" charset="-128"/>
              </a:rPr>
              <a:t>methods</a:t>
            </a:r>
          </a:p>
          <a:p>
            <a:pPr marL="0" indent="0">
              <a:lnSpc>
                <a:spcPct val="90000"/>
              </a:lnSpc>
              <a:buNone/>
            </a:pPr>
            <a:r>
              <a:rPr lang="en-US" b="1" dirty="0" smtClean="0">
                <a:ea typeface="ＭＳ Ｐゴシック" pitchFamily="-105" charset="-128"/>
              </a:rPr>
              <a:t>Pattern finding</a:t>
            </a:r>
            <a:r>
              <a:rPr lang="en-US" dirty="0">
                <a:ea typeface="ＭＳ Ｐゴシック" pitchFamily="-105" charset="-128"/>
              </a:rPr>
              <a:t>– </a:t>
            </a:r>
            <a:r>
              <a:rPr lang="en-US" dirty="0" smtClean="0">
                <a:ea typeface="ＭＳ Ｐゴシック" pitchFamily="-105" charset="-128"/>
              </a:rPr>
              <a:t>Use </a:t>
            </a:r>
            <a:r>
              <a:rPr lang="en-US" dirty="0">
                <a:ea typeface="ＭＳ Ｐゴシック" pitchFamily="-105" charset="-128"/>
              </a:rPr>
              <a:t>statistical techniques to understand variation in </a:t>
            </a:r>
            <a:r>
              <a:rPr lang="en-US" dirty="0" smtClean="0">
                <a:ea typeface="ＭＳ Ｐゴシック" pitchFamily="-105" charset="-128"/>
              </a:rPr>
              <a:t>data</a:t>
            </a:r>
            <a:endParaRPr lang="en-US" b="1" dirty="0" smtClean="0">
              <a:ea typeface="ＭＳ Ｐゴシック" pitchFamily="-105" charset="-128"/>
            </a:endParaRPr>
          </a:p>
          <a:p>
            <a:pPr marL="9525" lvl="2" indent="0">
              <a:lnSpc>
                <a:spcPct val="90000"/>
              </a:lnSpc>
              <a:buNone/>
            </a:pPr>
            <a:r>
              <a:rPr lang="en-US" b="1" dirty="0" smtClean="0">
                <a:solidFill>
                  <a:srgbClr val="990000"/>
                </a:solidFill>
                <a:ea typeface="ＭＳ Ｐゴシック" pitchFamily="-105" charset="-128"/>
              </a:rPr>
              <a:t>Argumentation</a:t>
            </a:r>
            <a:r>
              <a:rPr lang="en-US" dirty="0">
                <a:solidFill>
                  <a:srgbClr val="990000"/>
                </a:solidFill>
                <a:ea typeface="ＭＳ Ｐゴシック" pitchFamily="-105" charset="-128"/>
              </a:rPr>
              <a:t>– </a:t>
            </a:r>
            <a:r>
              <a:rPr lang="en-US" dirty="0" smtClean="0">
                <a:solidFill>
                  <a:srgbClr val="990000"/>
                </a:solidFill>
                <a:ea typeface="ＭＳ Ｐゴシック" pitchFamily="-105" charset="-128"/>
              </a:rPr>
              <a:t>Giving </a:t>
            </a:r>
            <a:r>
              <a:rPr lang="en-US" dirty="0">
                <a:solidFill>
                  <a:srgbClr val="990000"/>
                </a:solidFill>
                <a:ea typeface="ＭＳ Ｐゴシック" pitchFamily="-105" charset="-128"/>
              </a:rPr>
              <a:t>authority to arguments from evidence rather than individual </a:t>
            </a:r>
            <a:r>
              <a:rPr lang="en-US" dirty="0" smtClean="0">
                <a:solidFill>
                  <a:srgbClr val="990000"/>
                </a:solidFill>
                <a:ea typeface="ＭＳ Ｐゴシック" pitchFamily="-105" charset="-128"/>
              </a:rPr>
              <a:t>people</a:t>
            </a:r>
            <a:r>
              <a:rPr lang="en-US" dirty="0">
                <a:solidFill>
                  <a:srgbClr val="FF0000"/>
                </a:solidFill>
              </a:rPr>
              <a:t>	</a:t>
            </a:r>
            <a:endParaRPr lang="en-US" dirty="0" smtClean="0">
              <a:solidFill>
                <a:srgbClr val="FF0000"/>
              </a:solidFill>
            </a:endParaRPr>
          </a:p>
          <a:p>
            <a:pPr marL="9525" lvl="2" indent="0">
              <a:lnSpc>
                <a:spcPct val="90000"/>
              </a:lnSpc>
              <a:buNone/>
            </a:pPr>
            <a:endParaRPr lang="en-US" dirty="0"/>
          </a:p>
          <a:p>
            <a:pPr marL="9525" lvl="2" indent="0">
              <a:lnSpc>
                <a:spcPct val="90000"/>
              </a:lnSpc>
              <a:buNone/>
            </a:pPr>
            <a:r>
              <a:rPr lang="en-US" sz="2000" dirty="0"/>
              <a:t>	</a:t>
            </a:r>
            <a:r>
              <a:rPr lang="en-US" sz="2000" dirty="0" smtClean="0"/>
              <a:t>Metz</a:t>
            </a:r>
            <a:r>
              <a:rPr lang="en-US" sz="2000" dirty="0"/>
              <a:t>, 2004; </a:t>
            </a:r>
            <a:r>
              <a:rPr lang="en-US" sz="2000" dirty="0" err="1"/>
              <a:t>Kahneman</a:t>
            </a:r>
            <a:r>
              <a:rPr lang="en-US" sz="2000" dirty="0"/>
              <a:t>, </a:t>
            </a:r>
            <a:r>
              <a:rPr lang="en-US" sz="2000" dirty="0" smtClean="0"/>
              <a:t>2011</a:t>
            </a:r>
            <a:r>
              <a:rPr lang="en-US" sz="2000" dirty="0"/>
              <a:t>; McNeill &amp; </a:t>
            </a:r>
            <a:r>
              <a:rPr lang="en-US" sz="2000" dirty="0" err="1"/>
              <a:t>Krajcik</a:t>
            </a:r>
            <a:r>
              <a:rPr lang="en-US" sz="2000" dirty="0"/>
              <a:t>, </a:t>
            </a:r>
            <a:r>
              <a:rPr lang="en-US" sz="2000" dirty="0" smtClean="0"/>
              <a:t>2008; McNeill</a:t>
            </a:r>
            <a:r>
              <a:rPr lang="en-US" sz="2000" dirty="0"/>
              <a:t>, </a:t>
            </a:r>
            <a:r>
              <a:rPr lang="en-US" sz="2000" dirty="0" smtClean="0"/>
              <a:t>2011 </a:t>
            </a:r>
            <a:endParaRPr lang="en-US" sz="2000" dirty="0">
              <a:ea typeface="ＭＳ Ｐゴシック" pitchFamily="-105" charset="-128"/>
            </a:endParaRPr>
          </a:p>
          <a:p>
            <a:pPr marL="0" indent="0">
              <a:lnSpc>
                <a:spcPct val="90000"/>
              </a:lnSpc>
              <a:buNone/>
            </a:pPr>
            <a:endParaRPr lang="en-US" dirty="0" smtClean="0">
              <a:ea typeface="ＭＳ Ｐゴシック" pitchFamily="-105" charset="-128"/>
            </a:endParaRPr>
          </a:p>
        </p:txBody>
      </p:sp>
    </p:spTree>
    <p:extLst>
      <p:ext uri="{BB962C8B-B14F-4D97-AF65-F5344CB8AC3E}">
        <p14:creationId xmlns:p14="http://schemas.microsoft.com/office/powerpoint/2010/main" val="9751899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Populations</a:t>
            </a:r>
            <a:endParaRPr lang="en-US" dirty="0"/>
          </a:p>
        </p:txBody>
      </p:sp>
      <p:sp>
        <p:nvSpPr>
          <p:cNvPr id="3" name="Content Placeholder 2"/>
          <p:cNvSpPr>
            <a:spLocks noGrp="1"/>
          </p:cNvSpPr>
          <p:nvPr>
            <p:ph idx="1"/>
          </p:nvPr>
        </p:nvSpPr>
        <p:spPr>
          <a:xfrm>
            <a:off x="554736" y="1824906"/>
            <a:ext cx="5522472" cy="4612125"/>
          </a:xfrm>
        </p:spPr>
        <p:txBody>
          <a:bodyPr>
            <a:normAutofit/>
          </a:bodyPr>
          <a:lstStyle/>
          <a:p>
            <a:pPr marL="514350" indent="-514350">
              <a:buFont typeface="+mj-lt"/>
              <a:buAutoNum type="arabicParenR"/>
            </a:pPr>
            <a:r>
              <a:rPr lang="en-US" dirty="0" smtClean="0"/>
              <a:t>Middle School and High School students (n=150)</a:t>
            </a:r>
          </a:p>
          <a:p>
            <a:pPr marL="514350" indent="-514350">
              <a:buFont typeface="+mj-lt"/>
              <a:buAutoNum type="arabicParenR"/>
            </a:pPr>
            <a:endParaRPr lang="en-US" dirty="0" smtClean="0"/>
          </a:p>
          <a:p>
            <a:pPr marL="0" indent="0">
              <a:buNone/>
            </a:pPr>
            <a:endParaRPr lang="en-US" dirty="0"/>
          </a:p>
          <a:p>
            <a:pPr marL="514350" indent="-514350">
              <a:buFont typeface="+mj-lt"/>
              <a:buAutoNum type="arabicParenR"/>
            </a:pPr>
            <a:r>
              <a:rPr lang="en-US" dirty="0" smtClean="0"/>
              <a:t>Undergraduates pre-service elementary school teachers at MSU (n=40)</a:t>
            </a:r>
          </a:p>
        </p:txBody>
      </p:sp>
      <p:pic>
        <p:nvPicPr>
          <p:cNvPr id="5" name="Picture 4" descr="Carbon TIME 4b.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364724" y="1957546"/>
            <a:ext cx="2575392" cy="1947746"/>
          </a:xfrm>
          <a:prstGeom prst="rect">
            <a:avLst/>
          </a:prstGeom>
        </p:spPr>
      </p:pic>
      <p:pic>
        <p:nvPicPr>
          <p:cNvPr id="6" name="Picture 5" descr="SoTL Photos 520.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921211" y="4453427"/>
            <a:ext cx="2937039" cy="2202779"/>
          </a:xfrm>
          <a:prstGeom prst="rect">
            <a:avLst/>
          </a:prstGeom>
        </p:spPr>
      </p:pic>
    </p:spTree>
    <p:extLst>
      <p:ext uri="{BB962C8B-B14F-4D97-AF65-F5344CB8AC3E}">
        <p14:creationId xmlns:p14="http://schemas.microsoft.com/office/powerpoint/2010/main" val="351352445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Karen and Mike Interview Question</a:t>
            </a:r>
            <a:endParaRPr lang="en-US" dirty="0"/>
          </a:p>
        </p:txBody>
      </p:sp>
      <p:grpSp>
        <p:nvGrpSpPr>
          <p:cNvPr id="4" name="Group 3"/>
          <p:cNvGrpSpPr/>
          <p:nvPr/>
        </p:nvGrpSpPr>
        <p:grpSpPr>
          <a:xfrm>
            <a:off x="827965" y="1907682"/>
            <a:ext cx="7476170" cy="4604087"/>
            <a:chOff x="0" y="0"/>
            <a:chExt cx="4953000" cy="2971800"/>
          </a:xfrm>
        </p:grpSpPr>
        <p:sp>
          <p:nvSpPr>
            <p:cNvPr id="5" name="Rectangle 4"/>
            <p:cNvSpPr/>
            <p:nvPr/>
          </p:nvSpPr>
          <p:spPr>
            <a:xfrm>
              <a:off x="0" y="0"/>
              <a:ext cx="4953000" cy="2971800"/>
            </a:xfrm>
            <a:prstGeom prst="rect">
              <a:avLst/>
            </a:prstGeom>
            <a:noFill/>
            <a:ln>
              <a:solidFill>
                <a:schemeClr val="tx1"/>
              </a:solidFill>
            </a:ln>
            <a:effectLst/>
            <a:extLst>
              <a:ext uri="{FAA26D3D-D897-4be2-8F04-BA451C77F1D7}">
                <ma14:placeholderFlag xmlns:ma14="http://schemas.microsoft.com/office/mac/drawingml/2011/main"/>
              </a:ext>
              <a:ext uri="{C572A759-6A51-4108-AA02-DFA0A04FC94B}">
                <ma14:wrappingTextBoxFlag xmlns:ma14="http://schemas.microsoft.com/office/mac/drawingml/2011/main"/>
              </a:ext>
            </a:ex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2743200" y="1599565"/>
              <a:ext cx="1220470" cy="1143635"/>
            </a:xfrm>
            <a:prstGeom prst="rect">
              <a:avLst/>
            </a:prstGeom>
            <a:noFill/>
            <a:ln>
              <a:noFill/>
            </a:ln>
          </p:spPr>
        </p:pic>
        <p:pic>
          <p:nvPicPr>
            <p:cNvPr id="7" name="Picture 6"/>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066800" y="1570990"/>
              <a:ext cx="1129665" cy="1143635"/>
            </a:xfrm>
            <a:prstGeom prst="rect">
              <a:avLst/>
            </a:prstGeom>
            <a:noFill/>
            <a:ln>
              <a:noFill/>
            </a:ln>
          </p:spPr>
        </p:pic>
        <p:sp>
          <p:nvSpPr>
            <p:cNvPr id="8" name="Oval Callout 7"/>
            <p:cNvSpPr/>
            <p:nvPr/>
          </p:nvSpPr>
          <p:spPr>
            <a:xfrm>
              <a:off x="2321549" y="91440"/>
              <a:ext cx="2590800" cy="1280160"/>
            </a:xfrm>
            <a:prstGeom prst="wedgeEllipseCallout">
              <a:avLst>
                <a:gd name="adj1" fmla="val -9708"/>
                <a:gd name="adj2" fmla="val 60397"/>
              </a:avLst>
            </a:prstGeom>
            <a:solidFill>
              <a:srgbClr val="FFFFFF"/>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wrap="square">
              <a:noAutofit/>
            </a:bodyPr>
            <a:lstStyle/>
            <a:p>
              <a:pPr marL="0" marR="0" indent="0" algn="ctr">
                <a:spcBef>
                  <a:spcPts val="600"/>
                </a:spcBef>
                <a:spcAft>
                  <a:spcPts val="600"/>
                </a:spcAft>
              </a:pPr>
              <a:r>
                <a:rPr lang="en-US" sz="2000" dirty="0">
                  <a:solidFill>
                    <a:srgbClr val="000000"/>
                  </a:solidFill>
                  <a:effectLst/>
                  <a:ea typeface="Cambria"/>
                  <a:cs typeface="Times New Roman"/>
                </a:rPr>
                <a:t>Plants gain most of their weight from materials that came from nutrients in the </a:t>
              </a:r>
              <a:r>
                <a:rPr lang="en-US" sz="2000" b="1" dirty="0">
                  <a:solidFill>
                    <a:srgbClr val="000000"/>
                  </a:solidFill>
                  <a:effectLst/>
                  <a:ea typeface="Cambria"/>
                  <a:cs typeface="Times New Roman"/>
                </a:rPr>
                <a:t>soil.</a:t>
              </a:r>
              <a:endParaRPr lang="en-US" sz="2000" dirty="0">
                <a:effectLst/>
                <a:ea typeface="Cambria"/>
                <a:cs typeface="Times New Roman"/>
              </a:endParaRPr>
            </a:p>
          </p:txBody>
        </p:sp>
        <p:sp>
          <p:nvSpPr>
            <p:cNvPr id="9" name="Oval Callout 8"/>
            <p:cNvSpPr/>
            <p:nvPr/>
          </p:nvSpPr>
          <p:spPr>
            <a:xfrm flipH="1">
              <a:off x="35549" y="203835"/>
              <a:ext cx="2240280" cy="1259205"/>
            </a:xfrm>
            <a:prstGeom prst="wedgeEllipseCallou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a:noAutofit/>
            </a:bodyPr>
            <a:lstStyle/>
            <a:p>
              <a:pPr marL="0" marR="0" indent="0" algn="ctr">
                <a:spcBef>
                  <a:spcPts val="600"/>
                </a:spcBef>
                <a:spcAft>
                  <a:spcPts val="600"/>
                </a:spcAft>
              </a:pPr>
              <a:r>
                <a:rPr lang="en-US" sz="2000" dirty="0">
                  <a:ln>
                    <a:noFill/>
                  </a:ln>
                  <a:solidFill>
                    <a:srgbClr val="000000"/>
                  </a:solidFill>
                  <a:effectLst/>
                  <a:ea typeface="Cambria"/>
                  <a:cs typeface="Times New Roman"/>
                </a:rPr>
                <a:t>Plants gain most of their weight from materials that came from the </a:t>
              </a:r>
              <a:r>
                <a:rPr lang="en-US" sz="2000" b="1" dirty="0">
                  <a:ln>
                    <a:noFill/>
                  </a:ln>
                  <a:solidFill>
                    <a:srgbClr val="000000"/>
                  </a:solidFill>
                  <a:effectLst/>
                  <a:ea typeface="Cambria"/>
                  <a:cs typeface="Times New Roman"/>
                </a:rPr>
                <a:t>air.</a:t>
              </a:r>
              <a:endParaRPr lang="en-US" sz="2000" dirty="0">
                <a:effectLst/>
                <a:ea typeface="Cambria"/>
                <a:cs typeface="Times New Roman"/>
              </a:endParaRPr>
            </a:p>
          </p:txBody>
        </p:sp>
        <p:sp>
          <p:nvSpPr>
            <p:cNvPr id="10" name="Text Box 25"/>
            <p:cNvSpPr txBox="1"/>
            <p:nvPr/>
          </p:nvSpPr>
          <p:spPr>
            <a:xfrm>
              <a:off x="228600" y="1828800"/>
              <a:ext cx="1066800" cy="4572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274320" algn="ctr">
                <a:spcBef>
                  <a:spcPts val="600"/>
                </a:spcBef>
                <a:spcAft>
                  <a:spcPts val="600"/>
                </a:spcAft>
              </a:pPr>
              <a:r>
                <a:rPr lang="en-US" sz="2000">
                  <a:effectLst/>
                  <a:ea typeface="Cambria"/>
                  <a:cs typeface="Times New Roman"/>
                </a:rPr>
                <a:t>Karen</a:t>
              </a:r>
            </a:p>
          </p:txBody>
        </p:sp>
        <p:sp>
          <p:nvSpPr>
            <p:cNvPr id="11" name="Text Box 28"/>
            <p:cNvSpPr txBox="1"/>
            <p:nvPr/>
          </p:nvSpPr>
          <p:spPr>
            <a:xfrm>
              <a:off x="3810000" y="1828800"/>
              <a:ext cx="1066800" cy="4572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274320" algn="ctr">
                <a:spcBef>
                  <a:spcPts val="600"/>
                </a:spcBef>
                <a:spcAft>
                  <a:spcPts val="600"/>
                </a:spcAft>
              </a:pPr>
              <a:r>
                <a:rPr lang="en-US" sz="2000">
                  <a:effectLst/>
                  <a:ea typeface="Cambria"/>
                  <a:cs typeface="Times New Roman"/>
                </a:rPr>
                <a:t>Mike</a:t>
              </a:r>
            </a:p>
          </p:txBody>
        </p:sp>
      </p:grpSp>
    </p:spTree>
    <p:extLst>
      <p:ext uri="{BB962C8B-B14F-4D97-AF65-F5344CB8AC3E}">
        <p14:creationId xmlns:p14="http://schemas.microsoft.com/office/powerpoint/2010/main" val="27068716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sz="2800" dirty="0"/>
              <a:t>“How does </a:t>
            </a:r>
            <a:r>
              <a:rPr lang="en-US" sz="2800" dirty="0" smtClean="0"/>
              <a:t>Karen’s </a:t>
            </a:r>
            <a:r>
              <a:rPr lang="en-US" sz="2800" dirty="0"/>
              <a:t>argument support </a:t>
            </a:r>
            <a:r>
              <a:rPr lang="en-US" sz="2800" dirty="0" smtClean="0"/>
              <a:t>her </a:t>
            </a:r>
            <a:r>
              <a:rPr lang="en-US" sz="2800" dirty="0"/>
              <a:t>idea that plant gains weight from materials that came from the </a:t>
            </a:r>
            <a:r>
              <a:rPr lang="en-US" sz="2800" dirty="0" smtClean="0"/>
              <a:t>air?</a:t>
            </a:r>
            <a:r>
              <a:rPr lang="en-US" sz="2800" dirty="0"/>
              <a:t>”</a:t>
            </a:r>
          </a:p>
        </p:txBody>
      </p:sp>
      <p:cxnSp>
        <p:nvCxnSpPr>
          <p:cNvPr id="16" name="Straight Connector 15"/>
          <p:cNvCxnSpPr/>
          <p:nvPr/>
        </p:nvCxnSpPr>
        <p:spPr>
          <a:xfrm>
            <a:off x="8625840" y="7687945"/>
            <a:ext cx="0" cy="297180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11597640" y="7687945"/>
            <a:ext cx="0" cy="297180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8778240" y="7840345"/>
            <a:ext cx="0" cy="297180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11750040" y="7840345"/>
            <a:ext cx="0" cy="297180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8930640" y="7992745"/>
            <a:ext cx="0" cy="297180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11902440" y="7992745"/>
            <a:ext cx="0" cy="297180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38100" y="1943100"/>
            <a:ext cx="9067800" cy="2971800"/>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26" name="Picture 25"/>
          <p:cNvPicPr/>
          <p:nvPr/>
        </p:nvPicPr>
        <p:blipFill>
          <a:blip r:embed="rId3">
            <a:extLst>
              <a:ext uri="{28A0092B-C50C-407E-A947-70E740481C1C}">
                <a14:useLocalDpi xmlns:a14="http://schemas.microsoft.com/office/drawing/2010/main"/>
              </a:ext>
            </a:extLst>
          </a:blip>
          <a:srcRect/>
          <a:stretch>
            <a:fillRect/>
          </a:stretch>
        </p:blipFill>
        <p:spPr bwMode="auto">
          <a:xfrm>
            <a:off x="6438900" y="2042160"/>
            <a:ext cx="2438400" cy="2438400"/>
          </a:xfrm>
          <a:prstGeom prst="rect">
            <a:avLst/>
          </a:prstGeom>
          <a:noFill/>
          <a:ln>
            <a:noFill/>
          </a:ln>
        </p:spPr>
      </p:pic>
      <p:pic>
        <p:nvPicPr>
          <p:cNvPr id="27" name="Picture 26"/>
          <p:cNvPicPr/>
          <p:nvPr/>
        </p:nvPicPr>
        <p:blipFill>
          <a:blip r:embed="rId4" cstate="print">
            <a:extLst>
              <a:ext uri="{28A0092B-C50C-407E-A947-70E740481C1C}">
                <a14:useLocalDpi xmlns:a14="http://schemas.microsoft.com/office/drawing/2010/main"/>
              </a:ext>
            </a:extLst>
          </a:blip>
          <a:srcRect/>
          <a:stretch>
            <a:fillRect/>
          </a:stretch>
        </p:blipFill>
        <p:spPr bwMode="auto">
          <a:xfrm>
            <a:off x="3539490" y="2651760"/>
            <a:ext cx="2137410" cy="1415415"/>
          </a:xfrm>
          <a:prstGeom prst="rect">
            <a:avLst/>
          </a:prstGeom>
          <a:noFill/>
          <a:ln>
            <a:noFill/>
          </a:ln>
        </p:spPr>
      </p:pic>
      <p:sp>
        <p:nvSpPr>
          <p:cNvPr id="28" name="Text Box 9"/>
          <p:cNvSpPr txBox="1"/>
          <p:nvPr/>
        </p:nvSpPr>
        <p:spPr>
          <a:xfrm>
            <a:off x="5062104" y="1965960"/>
            <a:ext cx="1324140" cy="6858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0">
              <a:spcBef>
                <a:spcPts val="600"/>
              </a:spcBef>
              <a:spcAft>
                <a:spcPts val="600"/>
              </a:spcAft>
            </a:pPr>
            <a:r>
              <a:rPr lang="en-US" sz="2000" dirty="0">
                <a:effectLst/>
                <a:ea typeface="Cambria"/>
                <a:cs typeface="Times New Roman"/>
              </a:rPr>
              <a:t>Seed = 1 g</a:t>
            </a:r>
          </a:p>
        </p:txBody>
      </p:sp>
      <p:sp>
        <p:nvSpPr>
          <p:cNvPr id="29" name="Text Box 20"/>
          <p:cNvSpPr txBox="1"/>
          <p:nvPr/>
        </p:nvSpPr>
        <p:spPr>
          <a:xfrm>
            <a:off x="5090424" y="3223260"/>
            <a:ext cx="1324140" cy="6858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0">
              <a:spcBef>
                <a:spcPts val="600"/>
              </a:spcBef>
              <a:spcAft>
                <a:spcPts val="600"/>
              </a:spcAft>
            </a:pPr>
            <a:r>
              <a:rPr lang="en-US" sz="2000" dirty="0">
                <a:effectLst/>
                <a:ea typeface="Cambria"/>
                <a:cs typeface="Times New Roman"/>
              </a:rPr>
              <a:t>Soil = 80 g</a:t>
            </a:r>
          </a:p>
        </p:txBody>
      </p:sp>
      <p:sp>
        <p:nvSpPr>
          <p:cNvPr id="30" name="Text Box 21"/>
          <p:cNvSpPr txBox="1"/>
          <p:nvPr/>
        </p:nvSpPr>
        <p:spPr>
          <a:xfrm>
            <a:off x="7878996" y="3909060"/>
            <a:ext cx="1316376" cy="6858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0" algn="ctr">
              <a:spcBef>
                <a:spcPts val="600"/>
              </a:spcBef>
              <a:spcAft>
                <a:spcPts val="600"/>
              </a:spcAft>
            </a:pPr>
            <a:r>
              <a:rPr lang="en-US" sz="2000" dirty="0">
                <a:effectLst/>
                <a:ea typeface="Cambria"/>
                <a:cs typeface="Times New Roman"/>
              </a:rPr>
              <a:t>Soil = 78 g</a:t>
            </a:r>
          </a:p>
        </p:txBody>
      </p:sp>
      <p:sp>
        <p:nvSpPr>
          <p:cNvPr id="31" name="Text Box 22"/>
          <p:cNvSpPr txBox="1"/>
          <p:nvPr/>
        </p:nvSpPr>
        <p:spPr>
          <a:xfrm>
            <a:off x="8084600" y="2002770"/>
            <a:ext cx="1147588" cy="6858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0" algn="ctr">
              <a:spcBef>
                <a:spcPts val="600"/>
              </a:spcBef>
              <a:spcAft>
                <a:spcPts val="600"/>
              </a:spcAft>
            </a:pPr>
            <a:r>
              <a:rPr lang="en-US" sz="2000" dirty="0">
                <a:effectLst/>
                <a:ea typeface="Cambria"/>
                <a:cs typeface="Times New Roman"/>
              </a:rPr>
              <a:t>Plant = 50 g</a:t>
            </a:r>
          </a:p>
        </p:txBody>
      </p:sp>
      <p:sp>
        <p:nvSpPr>
          <p:cNvPr id="32" name="Text Box 26"/>
          <p:cNvSpPr txBox="1"/>
          <p:nvPr/>
        </p:nvSpPr>
        <p:spPr>
          <a:xfrm>
            <a:off x="3414816" y="4178340"/>
            <a:ext cx="1324140" cy="7137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0" algn="ctr">
              <a:spcBef>
                <a:spcPts val="600"/>
              </a:spcBef>
              <a:spcAft>
                <a:spcPts val="600"/>
              </a:spcAft>
            </a:pPr>
            <a:r>
              <a:rPr lang="en-US" sz="2000" dirty="0">
                <a:effectLst/>
                <a:ea typeface="Cambria"/>
                <a:cs typeface="Times New Roman"/>
              </a:rPr>
              <a:t>Seed planting</a:t>
            </a:r>
          </a:p>
        </p:txBody>
      </p:sp>
      <p:sp>
        <p:nvSpPr>
          <p:cNvPr id="33" name="Text Box 27"/>
          <p:cNvSpPr txBox="1"/>
          <p:nvPr/>
        </p:nvSpPr>
        <p:spPr>
          <a:xfrm>
            <a:off x="6224708" y="4178340"/>
            <a:ext cx="1412416" cy="64008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0" algn="ctr">
              <a:spcBef>
                <a:spcPts val="600"/>
              </a:spcBef>
              <a:spcAft>
                <a:spcPts val="600"/>
              </a:spcAft>
            </a:pPr>
            <a:r>
              <a:rPr lang="en-US" sz="2000" dirty="0">
                <a:effectLst/>
                <a:ea typeface="Cambria"/>
                <a:cs typeface="Times New Roman"/>
              </a:rPr>
              <a:t>One year later</a:t>
            </a:r>
          </a:p>
        </p:txBody>
      </p:sp>
      <p:cxnSp>
        <p:nvCxnSpPr>
          <p:cNvPr id="34" name="Straight Connector 33"/>
          <p:cNvCxnSpPr/>
          <p:nvPr/>
        </p:nvCxnSpPr>
        <p:spPr>
          <a:xfrm>
            <a:off x="3390900" y="1965960"/>
            <a:ext cx="0" cy="297180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5" name="Picture 34"/>
          <p:cNvPicPr/>
          <p:nvPr/>
        </p:nvPicPr>
        <p:blipFill>
          <a:blip r:embed="rId5">
            <a:extLst>
              <a:ext uri="{28A0092B-C50C-407E-A947-70E740481C1C}">
                <a14:useLocalDpi xmlns:a14="http://schemas.microsoft.com/office/drawing/2010/main"/>
              </a:ext>
            </a:extLst>
          </a:blip>
          <a:srcRect/>
          <a:stretch>
            <a:fillRect/>
          </a:stretch>
        </p:blipFill>
        <p:spPr bwMode="auto">
          <a:xfrm>
            <a:off x="1346835" y="3566160"/>
            <a:ext cx="1129665" cy="1143635"/>
          </a:xfrm>
          <a:prstGeom prst="rect">
            <a:avLst/>
          </a:prstGeom>
          <a:noFill/>
          <a:ln>
            <a:noFill/>
          </a:ln>
        </p:spPr>
      </p:pic>
      <p:sp>
        <p:nvSpPr>
          <p:cNvPr id="36" name="Text Box 48"/>
          <p:cNvSpPr txBox="1"/>
          <p:nvPr/>
        </p:nvSpPr>
        <p:spPr>
          <a:xfrm>
            <a:off x="-54764" y="3794760"/>
            <a:ext cx="1235864" cy="457200"/>
          </a:xfrm>
          <a:prstGeom prst="rect">
            <a:avLst/>
          </a:prstGeom>
          <a:noFill/>
          <a:ln>
            <a:noFill/>
          </a:ln>
          <a:effectLst/>
          <a:extLst>
            <a:ext uri="{C572A759-6A51-4108-AA02-DFA0A04FC94B}">
              <ma14:wrappingTextBoxFlag xmlns:ma14="http://schemas.microsoft.com/office/mac/drawingml/2011/main"/>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indent="274320">
              <a:spcBef>
                <a:spcPts val="600"/>
              </a:spcBef>
              <a:spcAft>
                <a:spcPts val="600"/>
              </a:spcAft>
            </a:pPr>
            <a:r>
              <a:rPr lang="en-US" sz="2000" dirty="0">
                <a:effectLst/>
                <a:ea typeface="Cambria"/>
                <a:cs typeface="Times New Roman"/>
              </a:rPr>
              <a:t>Karen</a:t>
            </a:r>
          </a:p>
        </p:txBody>
      </p:sp>
      <p:sp>
        <p:nvSpPr>
          <p:cNvPr id="37" name="Oval Callout 36"/>
          <p:cNvSpPr/>
          <p:nvPr/>
        </p:nvSpPr>
        <p:spPr>
          <a:xfrm flipH="1">
            <a:off x="266700" y="2078355"/>
            <a:ext cx="3124200" cy="1259205"/>
          </a:xfrm>
          <a:prstGeom prst="wedgeEllipseCallou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wrap="square">
            <a:noAutofit/>
          </a:bodyPr>
          <a:lstStyle/>
          <a:p>
            <a:pPr marL="0" marR="0" indent="0" algn="ctr">
              <a:spcBef>
                <a:spcPts val="600"/>
              </a:spcBef>
              <a:spcAft>
                <a:spcPts val="600"/>
              </a:spcAft>
            </a:pPr>
            <a:r>
              <a:rPr lang="en-US" dirty="0">
                <a:ln>
                  <a:noFill/>
                </a:ln>
                <a:solidFill>
                  <a:srgbClr val="000000"/>
                </a:solidFill>
                <a:effectLst/>
                <a:ea typeface="Cambria"/>
                <a:cs typeface="Times New Roman"/>
              </a:rPr>
              <a:t>You can grow a big plant in a little pot without a lot of soil.</a:t>
            </a:r>
            <a:endParaRPr lang="en-US" dirty="0">
              <a:effectLst/>
              <a:ea typeface="Cambria"/>
              <a:cs typeface="Times New Roman"/>
            </a:endParaRPr>
          </a:p>
        </p:txBody>
      </p:sp>
      <p:cxnSp>
        <p:nvCxnSpPr>
          <p:cNvPr id="38" name="Straight Connector 37"/>
          <p:cNvCxnSpPr/>
          <p:nvPr/>
        </p:nvCxnSpPr>
        <p:spPr>
          <a:xfrm>
            <a:off x="6390141" y="1943100"/>
            <a:ext cx="0" cy="297180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334784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pectrum">
  <a:themeElements>
    <a:clrScheme name="Spectrum">
      <a:dk1>
        <a:sysClr val="windowText" lastClr="000000"/>
      </a:dk1>
      <a:lt1>
        <a:sysClr val="window" lastClr="FFFFFF"/>
      </a:lt1>
      <a:dk2>
        <a:srgbClr val="252731"/>
      </a:dk2>
      <a:lt2>
        <a:srgbClr val="EAE7E4"/>
      </a:lt2>
      <a:accent1>
        <a:srgbClr val="990000"/>
      </a:accent1>
      <a:accent2>
        <a:srgbClr val="FF6600"/>
      </a:accent2>
      <a:accent3>
        <a:srgbClr val="FFBA00"/>
      </a:accent3>
      <a:accent4>
        <a:srgbClr val="99CC00"/>
      </a:accent4>
      <a:accent5>
        <a:srgbClr val="528A02"/>
      </a:accent5>
      <a:accent6>
        <a:srgbClr val="333333"/>
      </a:accent6>
      <a:hlink>
        <a:srgbClr val="660000"/>
      </a:hlink>
      <a:folHlink>
        <a:srgbClr val="CC3300"/>
      </a:folHlink>
    </a:clrScheme>
    <a:fontScheme name="Spectrum">
      <a:majorFont>
        <a:latin typeface="Corbel"/>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Spectrum">
      <a:fillStyleLst>
        <a:solidFill>
          <a:schemeClr val="phClr"/>
        </a:solidFill>
        <a:gradFill rotWithShape="1">
          <a:gsLst>
            <a:gs pos="0">
              <a:schemeClr val="phClr">
                <a:tint val="100000"/>
                <a:shade val="70000"/>
                <a:satMod val="150000"/>
              </a:schemeClr>
            </a:gs>
            <a:gs pos="100000">
              <a:schemeClr val="phClr">
                <a:tint val="95000"/>
                <a:satMod val="150000"/>
              </a:schemeClr>
            </a:gs>
          </a:gsLst>
          <a:lin ang="16200000" scaled="1"/>
        </a:gradFill>
        <a:gradFill rotWithShape="1">
          <a:gsLst>
            <a:gs pos="0">
              <a:schemeClr val="phClr">
                <a:tint val="95000"/>
                <a:shade val="70000"/>
                <a:satMod val="150000"/>
              </a:schemeClr>
            </a:gs>
            <a:gs pos="100000">
              <a:schemeClr val="phClr">
                <a:tint val="100000"/>
                <a:shade val="100000"/>
                <a:satMod val="150000"/>
              </a:schemeClr>
            </a:gs>
          </a:gsLst>
          <a:lin ang="16200000" scaled="0"/>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6600000" sx="101000" sy="101000" rotWithShape="0">
              <a:srgbClr val="000000">
                <a:alpha val="75000"/>
              </a:srgbClr>
            </a:outerShdw>
          </a:effectLst>
        </a:effectStyle>
        <a:effectStyle>
          <a:effectLst>
            <a:outerShdw blurRad="50800" dir="5400000" sx="105000" sy="105000" algn="ctr" rotWithShape="0">
              <a:srgbClr val="000000">
                <a:alpha val="40000"/>
              </a:srgbClr>
            </a:outerShdw>
          </a:effectLst>
          <a:scene3d>
            <a:camera prst="orthographicFront">
              <a:rot lat="0" lon="0" rev="0"/>
            </a:camera>
            <a:lightRig rig="balanced" dir="t">
              <a:rot lat="0" lon="0" rev="4800000"/>
            </a:lightRig>
          </a:scene3d>
          <a:sp3d prstMaterial="matte">
            <a:bevelT w="63500" h="50800" prst="ang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Spectrum.thmx</Template>
  <TotalTime>1496</TotalTime>
  <Words>2319</Words>
  <Application>Microsoft Macintosh PowerPoint</Application>
  <PresentationFormat>On-screen Show (4:3)</PresentationFormat>
  <Paragraphs>193</Paragraphs>
  <Slides>19</Slides>
  <Notes>16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Spectrum</vt:lpstr>
      <vt:lpstr>An inquiry learning progression for carbon-transforming processes</vt:lpstr>
      <vt:lpstr>Inquiry practice—important learning goal</vt:lpstr>
      <vt:lpstr>What is inquiry?</vt:lpstr>
      <vt:lpstr>Inquiry practices in a context</vt:lpstr>
      <vt:lpstr>Uncertainty  a core issue for scientific inquiry</vt:lpstr>
      <vt:lpstr>Uncertainty  a core issue for scientific inquiry</vt:lpstr>
      <vt:lpstr>Research Populations</vt:lpstr>
      <vt:lpstr>Karen and Mike Interview Question</vt:lpstr>
      <vt:lpstr>“How does Karen’s argument support her idea that plant gains weight from materials that came from the air?”</vt:lpstr>
      <vt:lpstr>PowerPoint Presentation</vt:lpstr>
      <vt:lpstr>Student response to Karen’s experiment</vt:lpstr>
      <vt:lpstr>PowerPoint Presentation</vt:lpstr>
      <vt:lpstr>“How does Mike’s argument support his idea that plant gains weight from materials that came from the soil?”</vt:lpstr>
      <vt:lpstr>Student response to Mike’s experiment</vt:lpstr>
      <vt:lpstr>PowerPoint Presentation</vt:lpstr>
      <vt:lpstr>PowerPoint Presentation</vt:lpstr>
      <vt:lpstr>School Science Inquiry</vt:lpstr>
      <vt:lpstr>Inquiry practices in a context</vt:lpstr>
      <vt:lpstr>Acknowledgements</vt:lpstr>
    </vt:vector>
  </TitlesOfParts>
  <Company>Michigan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Inquiry learning progression for carbon-transforming processes</dc:title>
  <dc:creator>Jenny Dauer</dc:creator>
  <cp:lastModifiedBy>Jenny Dauer</cp:lastModifiedBy>
  <cp:revision>130</cp:revision>
  <dcterms:created xsi:type="dcterms:W3CDTF">2013-03-02T17:05:43Z</dcterms:created>
  <dcterms:modified xsi:type="dcterms:W3CDTF">2013-04-17T16:55:13Z</dcterms:modified>
</cp:coreProperties>
</file>